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handoutMasterIdLst>
    <p:handoutMasterId r:id="rId9"/>
  </p:handoutMasterIdLst>
  <p:sldIdLst>
    <p:sldId id="265" r:id="rId2"/>
    <p:sldId id="267" r:id="rId3"/>
    <p:sldId id="270" r:id="rId4"/>
    <p:sldId id="271" r:id="rId5"/>
    <p:sldId id="264" r:id="rId6"/>
    <p:sldId id="269" r:id="rId7"/>
  </p:sldIdLst>
  <p:sldSz cx="6858000" cy="9906000" type="A4"/>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2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6E6E6"/>
    <a:srgbClr val="1C1C1C"/>
    <a:srgbClr val="ECCFB5"/>
    <a:srgbClr val="CFC6AD"/>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434" autoAdjust="0"/>
  </p:normalViewPr>
  <p:slideViewPr>
    <p:cSldViewPr>
      <p:cViewPr>
        <p:scale>
          <a:sx n="100" d="100"/>
          <a:sy n="100" d="100"/>
        </p:scale>
        <p:origin x="1036" y="-3120"/>
      </p:cViewPr>
      <p:guideLst>
        <p:guide orient="horz" pos="312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C75714-84D4-4B6A-A83F-66EF097EC1CB}" type="datetimeFigureOut">
              <a:rPr lang="en-GB" smtClean="0"/>
              <a:t>30/12/2019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3C608C-DD26-4319-9D13-0AA9FFF5E077}" type="slidenum">
              <a:rPr lang="en-GB" smtClean="0"/>
              <a:t>‹#›</a:t>
            </a:fld>
            <a:endParaRPr lang="en-GB"/>
          </a:p>
        </p:txBody>
      </p:sp>
    </p:spTree>
    <p:extLst>
      <p:ext uri="{BB962C8B-B14F-4D97-AF65-F5344CB8AC3E}">
        <p14:creationId xmlns:p14="http://schemas.microsoft.com/office/powerpoint/2010/main" val="30904484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2241550" y="685800"/>
            <a:ext cx="23749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E36F0C9-AEA4-48A3-B955-8D4606DAE117}" type="slidenum">
              <a:rPr lang="en-GB" altLang="en-US"/>
              <a:pPr>
                <a:defRPr/>
              </a:pPr>
              <a:t>‹#›</a:t>
            </a:fld>
            <a:endParaRPr lang="en-GB" altLang="en-US"/>
          </a:p>
        </p:txBody>
      </p:sp>
    </p:spTree>
    <p:extLst>
      <p:ext uri="{BB962C8B-B14F-4D97-AF65-F5344CB8AC3E}">
        <p14:creationId xmlns:p14="http://schemas.microsoft.com/office/powerpoint/2010/main" val="69532794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67418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33931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51225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32360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44749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80192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838"/>
            <a:ext cx="5143500" cy="3449637"/>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CED1C5-5735-4013-96CD-AD1158A92141}" type="slidenum">
              <a:rPr lang="en-US" altLang="en-US"/>
              <a:pPr>
                <a:defRPr/>
              </a:pPr>
              <a:t>‹#›</a:t>
            </a:fld>
            <a:endParaRPr lang="en-US" altLang="en-US"/>
          </a:p>
        </p:txBody>
      </p:sp>
    </p:spTree>
    <p:extLst>
      <p:ext uri="{BB962C8B-B14F-4D97-AF65-F5344CB8AC3E}">
        <p14:creationId xmlns:p14="http://schemas.microsoft.com/office/powerpoint/2010/main" val="2990551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EDB0E7-B140-4244-BFA2-D3E14D071779}" type="slidenum">
              <a:rPr lang="en-US" altLang="en-US"/>
              <a:pPr>
                <a:defRPr/>
              </a:pPr>
              <a:t>‹#›</a:t>
            </a:fld>
            <a:endParaRPr lang="en-US" altLang="en-US"/>
          </a:p>
        </p:txBody>
      </p:sp>
    </p:spTree>
    <p:extLst>
      <p:ext uri="{BB962C8B-B14F-4D97-AF65-F5344CB8AC3E}">
        <p14:creationId xmlns:p14="http://schemas.microsoft.com/office/powerpoint/2010/main" val="329458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881063"/>
            <a:ext cx="4219575" cy="792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B47424-420D-486F-842D-258769B24E9A}" type="slidenum">
              <a:rPr lang="en-US" altLang="en-US"/>
              <a:pPr>
                <a:defRPr/>
              </a:pPr>
              <a:t>‹#›</a:t>
            </a:fld>
            <a:endParaRPr lang="en-US" altLang="en-US"/>
          </a:p>
        </p:txBody>
      </p:sp>
    </p:spTree>
    <p:extLst>
      <p:ext uri="{BB962C8B-B14F-4D97-AF65-F5344CB8AC3E}">
        <p14:creationId xmlns:p14="http://schemas.microsoft.com/office/powerpoint/2010/main" val="404808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AFB7F9-FEF4-448D-BE6D-63E13409FF8F}" type="slidenum">
              <a:rPr lang="en-US" altLang="en-US"/>
              <a:pPr>
                <a:defRPr/>
              </a:pPr>
              <a:t>‹#›</a:t>
            </a:fld>
            <a:endParaRPr lang="en-US" altLang="en-US"/>
          </a:p>
        </p:txBody>
      </p:sp>
    </p:spTree>
    <p:extLst>
      <p:ext uri="{BB962C8B-B14F-4D97-AF65-F5344CB8AC3E}">
        <p14:creationId xmlns:p14="http://schemas.microsoft.com/office/powerpoint/2010/main" val="273668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470150"/>
            <a:ext cx="5915025" cy="4119563"/>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68313" y="6629400"/>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D7E5B6-B6DF-42E3-B61D-34057ABAFDB8}" type="slidenum">
              <a:rPr lang="en-US" altLang="en-US"/>
              <a:pPr>
                <a:defRPr/>
              </a:pPr>
              <a:t>‹#›</a:t>
            </a:fld>
            <a:endParaRPr lang="en-US" altLang="en-US"/>
          </a:p>
        </p:txBody>
      </p:sp>
    </p:spTree>
    <p:extLst>
      <p:ext uri="{BB962C8B-B14F-4D97-AF65-F5344CB8AC3E}">
        <p14:creationId xmlns:p14="http://schemas.microsoft.com/office/powerpoint/2010/main" val="270581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2862263"/>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862263"/>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AAD10E2-6D59-42D2-8F67-B026ADBECFB0}" type="slidenum">
              <a:rPr lang="en-US" altLang="en-US"/>
              <a:pPr>
                <a:defRPr/>
              </a:pPr>
              <a:t>‹#›</a:t>
            </a:fld>
            <a:endParaRPr lang="en-US" altLang="en-US"/>
          </a:p>
        </p:txBody>
      </p:sp>
    </p:spTree>
    <p:extLst>
      <p:ext uri="{BB962C8B-B14F-4D97-AF65-F5344CB8AC3E}">
        <p14:creationId xmlns:p14="http://schemas.microsoft.com/office/powerpoint/2010/main" val="93337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527050"/>
            <a:ext cx="5915025" cy="191452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3617913"/>
            <a:ext cx="2900363" cy="5322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1863" y="3617913"/>
            <a:ext cx="2916237" cy="5322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6E16E78-D5D0-4E44-9A0B-D996CF4FB355}" type="slidenum">
              <a:rPr lang="en-US" altLang="en-US"/>
              <a:pPr>
                <a:defRPr/>
              </a:pPr>
              <a:t>‹#›</a:t>
            </a:fld>
            <a:endParaRPr lang="en-US" altLang="en-US"/>
          </a:p>
        </p:txBody>
      </p:sp>
    </p:spTree>
    <p:extLst>
      <p:ext uri="{BB962C8B-B14F-4D97-AF65-F5344CB8AC3E}">
        <p14:creationId xmlns:p14="http://schemas.microsoft.com/office/powerpoint/2010/main" val="75207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64FDF18-C994-4F65-AE41-CF45D5E53E3E}" type="slidenum">
              <a:rPr lang="en-US" altLang="en-US"/>
              <a:pPr>
                <a:defRPr/>
              </a:pPr>
              <a:t>‹#›</a:t>
            </a:fld>
            <a:endParaRPr lang="en-US" altLang="en-US"/>
          </a:p>
        </p:txBody>
      </p:sp>
    </p:spTree>
    <p:extLst>
      <p:ext uri="{BB962C8B-B14F-4D97-AF65-F5344CB8AC3E}">
        <p14:creationId xmlns:p14="http://schemas.microsoft.com/office/powerpoint/2010/main" val="23904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975FA03-CC9C-46E1-BC10-859F8875E289}" type="slidenum">
              <a:rPr lang="en-US" altLang="en-US"/>
              <a:pPr>
                <a:defRPr/>
              </a:pPr>
              <a:t>‹#›</a:t>
            </a:fld>
            <a:endParaRPr lang="en-US" altLang="en-US"/>
          </a:p>
        </p:txBody>
      </p:sp>
    </p:spTree>
    <p:extLst>
      <p:ext uri="{BB962C8B-B14F-4D97-AF65-F5344CB8AC3E}">
        <p14:creationId xmlns:p14="http://schemas.microsoft.com/office/powerpoint/2010/main" val="353517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48393B1-8AF6-41F0-879F-F55AEAB1CB41}" type="slidenum">
              <a:rPr lang="en-US" altLang="en-US"/>
              <a:pPr>
                <a:defRPr/>
              </a:pPr>
              <a:t>‹#›</a:t>
            </a:fld>
            <a:endParaRPr lang="en-US" altLang="en-US"/>
          </a:p>
        </p:txBody>
      </p:sp>
    </p:spTree>
    <p:extLst>
      <p:ext uri="{BB962C8B-B14F-4D97-AF65-F5344CB8AC3E}">
        <p14:creationId xmlns:p14="http://schemas.microsoft.com/office/powerpoint/2010/main" val="112307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CF61B9B-CECD-4183-A73B-17BB443D4BBD}" type="slidenum">
              <a:rPr lang="en-US" altLang="en-US"/>
              <a:pPr>
                <a:defRPr/>
              </a:pPr>
              <a:t>‹#›</a:t>
            </a:fld>
            <a:endParaRPr lang="en-US" altLang="en-US"/>
          </a:p>
        </p:txBody>
      </p:sp>
    </p:spTree>
    <p:extLst>
      <p:ext uri="{BB962C8B-B14F-4D97-AF65-F5344CB8AC3E}">
        <p14:creationId xmlns:p14="http://schemas.microsoft.com/office/powerpoint/2010/main" val="33042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2343150" y="9024938"/>
            <a:ext cx="217170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F036CDF5-D99E-4DDE-B4FD-691F832F35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mailto:info@sedcu.org.uk" TargetMode="External"/><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sedcu.org.uk/" TargetMode="Externa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1625791"/>
            <a:ext cx="68580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GB" sz="1400" b="1" dirty="0"/>
              <a:t>Welcome to SEDCU Newsletter </a:t>
            </a:r>
            <a:r>
              <a:rPr lang="en-GB" sz="1400" b="1" dirty="0" smtClean="0"/>
              <a:t>No.12 </a:t>
            </a:r>
            <a:r>
              <a:rPr lang="en-GB" sz="1400" b="1" dirty="0"/>
              <a:t>covering the </a:t>
            </a:r>
            <a:r>
              <a:rPr lang="en-GB" sz="1400" b="1" dirty="0" smtClean="0"/>
              <a:t>period July 2019 – December 2019 </a:t>
            </a:r>
            <a:endParaRPr lang="en-GB" sz="1400" dirty="0"/>
          </a:p>
          <a:p>
            <a:endParaRPr lang="en-US" altLang="en-US" sz="1400" b="1" dirty="0">
              <a:latin typeface="Arial" panose="020B0604020202020204" pitchFamily="34" charset="0"/>
            </a:endParaRPr>
          </a:p>
        </p:txBody>
      </p:sp>
      <p:sp>
        <p:nvSpPr>
          <p:cNvPr id="3076"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80" name="Text Box 11"/>
          <p:cNvSpPr txBox="1">
            <a:spLocks noChangeArrowheads="1"/>
          </p:cNvSpPr>
          <p:nvPr/>
        </p:nvSpPr>
        <p:spPr bwMode="auto">
          <a:xfrm>
            <a:off x="606270" y="995592"/>
            <a:ext cx="1031051"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December 2019</a:t>
            </a:r>
            <a:endParaRPr lang="en-GB" altLang="en-US" sz="900" b="1" dirty="0">
              <a:solidFill>
                <a:srgbClr val="4C4C4C"/>
              </a:solidFill>
              <a:latin typeface="+mj-lt"/>
            </a:endParaRPr>
          </a:p>
        </p:txBody>
      </p:sp>
      <p:sp>
        <p:nvSpPr>
          <p:cNvPr id="3081" name="Text Box 12"/>
          <p:cNvSpPr txBox="1">
            <a:spLocks noChangeArrowheads="1"/>
          </p:cNvSpPr>
          <p:nvPr/>
        </p:nvSpPr>
        <p:spPr bwMode="auto">
          <a:xfrm>
            <a:off x="1328476" y="1226424"/>
            <a:ext cx="4060727" cy="246221"/>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mj-lt"/>
              </a:rPr>
              <a:t>Supporting the Education of Disadvantaged Children in Uganda</a:t>
            </a:r>
            <a:endParaRPr lang="en-GB" altLang="en-US" sz="1000" b="1" dirty="0">
              <a:solidFill>
                <a:srgbClr val="4C4C4C"/>
              </a:solidFill>
              <a:latin typeface="+mj-lt"/>
            </a:endParaRPr>
          </a:p>
        </p:txBody>
      </p:sp>
      <p:sp>
        <p:nvSpPr>
          <p:cNvPr id="3082" name="Text Box 13"/>
          <p:cNvSpPr txBox="1">
            <a:spLocks noChangeArrowheads="1"/>
          </p:cNvSpPr>
          <p:nvPr/>
        </p:nvSpPr>
        <p:spPr bwMode="auto">
          <a:xfrm>
            <a:off x="5376215" y="995592"/>
            <a:ext cx="928459"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Newsletter 12</a:t>
            </a:r>
            <a:endParaRPr lang="en-GB" altLang="en-US" sz="900" b="1" dirty="0">
              <a:solidFill>
                <a:srgbClr val="4C4C4C"/>
              </a:solidFill>
              <a:latin typeface="+mj-lt"/>
            </a:endParaRPr>
          </a:p>
        </p:txBody>
      </p:sp>
      <p:sp>
        <p:nvSpPr>
          <p:cNvPr id="3086" name="Rectangle 21"/>
          <p:cNvSpPr>
            <a:spLocks noChangeArrowheads="1"/>
          </p:cNvSpPr>
          <p:nvPr/>
        </p:nvSpPr>
        <p:spPr bwMode="auto">
          <a:xfrm>
            <a:off x="152635" y="2048892"/>
            <a:ext cx="6552728" cy="1631216"/>
          </a:xfrm>
          <a:prstGeom prst="rect">
            <a:avLst/>
          </a:prstGeom>
          <a:solidFill>
            <a:schemeClr val="bg2">
              <a:lumMod val="20000"/>
              <a:lumOff val="80000"/>
            </a:schemeClr>
          </a:solidFill>
          <a:ln w="9525">
            <a:solidFill>
              <a:schemeClr val="tx1"/>
            </a:solidFill>
            <a:miter lim="800000"/>
            <a:headEnd/>
            <a:tailEnd/>
          </a:ln>
          <a:effectLs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r>
              <a:rPr lang="en-GB" sz="1000" dirty="0"/>
              <a:t>The highlight of 2019 was our return to Uganda!  Four trustees participated in the visit this time, and as always we covered our own travel and accommodation costs. For our two younger trustees this was their first visit to Uganda, and they share their impressions later in this newsletter. We went with an ambitious agenda, and we are delighted to report we were able to tick every box.  We visited all 30 sponsored children at 7 places of education scattered across the country and discussed progress, wellbeing and future aspirations with each child and relevant teachers. We were also able to visit some of the homes to meet with family members. In addition, we reviewed progress of all the projects funded by SEDCU and were very satisfied with what we found.</a:t>
            </a:r>
          </a:p>
          <a:p>
            <a:pPr algn="just"/>
            <a:r>
              <a:rPr lang="en-GB" sz="1000" dirty="0"/>
              <a:t>None of this would have been possible without the commitments of our key contacts in Uganda and the teachers, all of whom gave generously of their time. As ever, everyone that we met gave us a genuinely warm </a:t>
            </a:r>
            <a:r>
              <a:rPr lang="en-GB" sz="1000" dirty="0" smtClean="0"/>
              <a:t>welcome and </a:t>
            </a:r>
            <a:r>
              <a:rPr lang="en-GB" sz="1000" dirty="0"/>
              <a:t>impressed us with their frank and open approach</a:t>
            </a:r>
            <a:r>
              <a:rPr lang="en-GB" sz="1000" dirty="0" smtClean="0"/>
              <a:t>.</a:t>
            </a:r>
            <a:endParaRPr lang="en-GB" sz="1000" dirty="0"/>
          </a:p>
        </p:txBody>
      </p:sp>
      <p:sp>
        <p:nvSpPr>
          <p:cNvPr id="7"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TextBox 17"/>
          <p:cNvSpPr txBox="1"/>
          <p:nvPr/>
        </p:nvSpPr>
        <p:spPr>
          <a:xfrm>
            <a:off x="6185490" y="139756"/>
            <a:ext cx="1039747" cy="246221"/>
          </a:xfrm>
          <a:prstGeom prst="rect">
            <a:avLst/>
          </a:prstGeom>
          <a:noFill/>
        </p:spPr>
        <p:txBody>
          <a:bodyPr wrap="square" rtlCol="0">
            <a:spAutoFit/>
          </a:bodyPr>
          <a:lstStyle/>
          <a:p>
            <a:r>
              <a:rPr lang="en-GB" sz="1000" dirty="0" smtClean="0"/>
              <a:t>Page 1</a:t>
            </a:r>
          </a:p>
        </p:txBody>
      </p:sp>
      <p:sp>
        <p:nvSpPr>
          <p:cNvPr id="3" name="TextBox 2"/>
          <p:cNvSpPr txBox="1"/>
          <p:nvPr/>
        </p:nvSpPr>
        <p:spPr>
          <a:xfrm>
            <a:off x="133538" y="3487912"/>
            <a:ext cx="6552728" cy="6340197"/>
          </a:xfrm>
          <a:prstGeom prst="rect">
            <a:avLst/>
          </a:prstGeom>
          <a:noFill/>
        </p:spPr>
        <p:txBody>
          <a:bodyPr wrap="square" rtlCol="0">
            <a:spAutoFit/>
          </a:bodyPr>
          <a:lstStyle/>
          <a:p>
            <a:pPr algn="just"/>
            <a:endParaRPr lang="en-GB" sz="1100" b="1" dirty="0" smtClean="0"/>
          </a:p>
          <a:p>
            <a:pPr algn="just"/>
            <a:endParaRPr lang="en-GB" sz="1100" b="1" dirty="0"/>
          </a:p>
          <a:p>
            <a:pPr algn="just"/>
            <a:endParaRPr lang="en-GB" sz="1100" b="1" u="sng" dirty="0" smtClean="0"/>
          </a:p>
          <a:p>
            <a:pPr algn="ctr"/>
            <a:r>
              <a:rPr lang="en-GB" sz="1100" b="1" u="sng" dirty="0" smtClean="0"/>
              <a:t>SPONSORS </a:t>
            </a:r>
            <a:r>
              <a:rPr lang="en-GB" sz="1100" b="1" u="sng" dirty="0"/>
              <a:t>URGENTLY SOUGHT</a:t>
            </a:r>
            <a:r>
              <a:rPr lang="en-GB" sz="1100" b="1" u="sng" dirty="0" smtClean="0"/>
              <a:t>!</a:t>
            </a:r>
          </a:p>
          <a:p>
            <a:pPr algn="just"/>
            <a:endParaRPr lang="en-GB" sz="1000" dirty="0" smtClean="0"/>
          </a:p>
          <a:p>
            <a:pPr algn="just"/>
            <a:endParaRPr lang="en-GB" sz="1000" b="1" dirty="0" smtClean="0"/>
          </a:p>
          <a:p>
            <a:pPr algn="just"/>
            <a:endParaRPr lang="en-GB" sz="1000" b="1" dirty="0"/>
          </a:p>
          <a:p>
            <a:pPr algn="just"/>
            <a:endParaRPr lang="en-GB" sz="1000" b="1" dirty="0" smtClean="0"/>
          </a:p>
          <a:p>
            <a:pPr algn="just"/>
            <a:endParaRPr lang="en-GB" sz="1000" b="1" dirty="0" smtClean="0"/>
          </a:p>
          <a:p>
            <a:pPr algn="just"/>
            <a:r>
              <a:rPr lang="en-GB" sz="1000" b="1" dirty="0"/>
              <a:t>	</a:t>
            </a:r>
            <a:r>
              <a:rPr lang="en-GB" sz="1000" b="1" dirty="0" smtClean="0"/>
              <a:t>	</a:t>
            </a:r>
          </a:p>
          <a:p>
            <a:pPr algn="just"/>
            <a:endParaRPr lang="en-GB" sz="1000" b="1" dirty="0"/>
          </a:p>
          <a:p>
            <a:pPr algn="just"/>
            <a:endParaRPr lang="en-GB" sz="1000" b="1" dirty="0" smtClean="0"/>
          </a:p>
          <a:p>
            <a:pPr algn="just"/>
            <a:endParaRPr lang="en-GB" sz="1000" b="1" dirty="0"/>
          </a:p>
          <a:p>
            <a:pPr algn="just"/>
            <a:endParaRPr lang="en-GB" sz="1000" b="1" dirty="0" smtClean="0"/>
          </a:p>
          <a:p>
            <a:pPr algn="just"/>
            <a:endParaRPr lang="en-GB" sz="1000" b="1" dirty="0" smtClean="0"/>
          </a:p>
          <a:p>
            <a:pPr algn="just"/>
            <a:endParaRPr lang="en-GB" sz="1000" b="1" dirty="0"/>
          </a:p>
          <a:p>
            <a:pPr algn="just"/>
            <a:r>
              <a:rPr lang="en-GB" sz="1000" dirty="0" smtClean="0"/>
              <a:t>We </a:t>
            </a:r>
            <a:r>
              <a:rPr lang="en-GB" sz="1000" dirty="0"/>
              <a:t>have just been informed about a tragic situation by our key contact in </a:t>
            </a:r>
            <a:r>
              <a:rPr lang="en-GB" sz="1000" dirty="0" smtClean="0"/>
              <a:t>Kisoro (formerly </a:t>
            </a:r>
            <a:r>
              <a:rPr lang="en-GB" sz="1000" dirty="0"/>
              <a:t>Head at KDS before his promotion).  This is what he wrote: </a:t>
            </a:r>
            <a:endParaRPr lang="en-GB" sz="1000" dirty="0" smtClean="0"/>
          </a:p>
          <a:p>
            <a:pPr algn="just"/>
            <a:endParaRPr lang="en-GB" sz="1000" i="1" dirty="0"/>
          </a:p>
          <a:p>
            <a:pPr algn="just"/>
            <a:r>
              <a:rPr lang="en-GB" sz="1000" i="1" dirty="0"/>
              <a:t>“(I am writing to you about) a family that I came into contact that is extremely poor. The father of the 3 kids is helpless, the mother of the kids is mentally sick and at the same time blind, 2 of the kids are visually impaired with severe jiggers. I would be the happiest if you look at such a family and God willingly you share the experience with some other sympathisers and we see if can do something to (help) one or 2 children in this family. I know you are strained but in case am opportunity arises am submitting to you that request. In the first photograph you see is the mother of the children wrapping herself in a red cloth. She spends all her time where you see her. That is even where she sleeps. Imagine that child with 3 years spending all her lifetime from birth to the current age sleeping in such an environment. The next photo is of her three children” </a:t>
            </a:r>
            <a:endParaRPr lang="en-GB" sz="1000" i="1"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ctr"/>
            <a:endParaRPr lang="en-GB" sz="1000" b="1" dirty="0" smtClean="0"/>
          </a:p>
          <a:p>
            <a:pPr algn="ctr"/>
            <a:endParaRPr lang="en-GB" sz="1000" b="1" dirty="0" smtClean="0"/>
          </a:p>
          <a:p>
            <a:pPr algn="ctr"/>
            <a:endParaRPr lang="en-GB" sz="1000" b="1" dirty="0"/>
          </a:p>
          <a:p>
            <a:pPr algn="ctr"/>
            <a:endParaRPr lang="en-GB" sz="1000" b="1" dirty="0" smtClean="0"/>
          </a:p>
          <a:p>
            <a:pPr algn="ctr"/>
            <a:endParaRPr lang="en-GB" sz="1000" b="1" dirty="0" smtClean="0"/>
          </a:p>
          <a:p>
            <a:pPr algn="ctr"/>
            <a:r>
              <a:rPr lang="en-GB" sz="1200" b="1" dirty="0" smtClean="0"/>
              <a:t>The </a:t>
            </a:r>
            <a:r>
              <a:rPr lang="en-GB" sz="1200" b="1" dirty="0"/>
              <a:t>SEDCU trustees hope to be able to find a sponsor for one of these children - could you help?</a:t>
            </a:r>
            <a:endParaRPr lang="en-GB" sz="1200" b="1" dirty="0"/>
          </a:p>
        </p:txBody>
      </p:sp>
      <p:pic>
        <p:nvPicPr>
          <p:cNvPr id="4" name="Picture 3"/>
          <p:cNvPicPr>
            <a:picLocks noChangeAspect="1"/>
          </p:cNvPicPr>
          <p:nvPr/>
        </p:nvPicPr>
        <p:blipFill>
          <a:blip r:embed="rId3"/>
          <a:stretch>
            <a:fillRect/>
          </a:stretch>
        </p:blipFill>
        <p:spPr>
          <a:xfrm>
            <a:off x="1790912" y="311452"/>
            <a:ext cx="3403176" cy="768458"/>
          </a:xfrm>
          <a:prstGeom prst="rect">
            <a:avLst/>
          </a:prstGeom>
        </p:spPr>
      </p:pic>
      <p:pic>
        <p:nvPicPr>
          <p:cNvPr id="19" name="Picture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438" y="4661488"/>
            <a:ext cx="1685232" cy="1264577"/>
          </a:xfrm>
          <a:prstGeom prst="rect">
            <a:avLst/>
          </a:prstGeom>
          <a:noFill/>
          <a:ln>
            <a:noFill/>
          </a:ln>
        </p:spPr>
      </p:pic>
      <p:pic>
        <p:nvPicPr>
          <p:cNvPr id="21" name="Pictur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46" y="7833320"/>
            <a:ext cx="2721138" cy="1548172"/>
          </a:xfrm>
          <a:prstGeom prst="rect">
            <a:avLst/>
          </a:prstGeom>
          <a:noFill/>
          <a:ln>
            <a:noFill/>
          </a:ln>
        </p:spPr>
      </p:pic>
      <p:pic>
        <p:nvPicPr>
          <p:cNvPr id="22" name="Picture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8806" y="7833320"/>
            <a:ext cx="2390564" cy="1548172"/>
          </a:xfrm>
          <a:prstGeom prst="rect">
            <a:avLst/>
          </a:prstGeom>
          <a:noFill/>
          <a:ln>
            <a:noFill/>
          </a:ln>
        </p:spPr>
      </p:pic>
      <p:sp>
        <p:nvSpPr>
          <p:cNvPr id="9" name="TextBox 8"/>
          <p:cNvSpPr txBox="1"/>
          <p:nvPr/>
        </p:nvSpPr>
        <p:spPr>
          <a:xfrm>
            <a:off x="133538" y="4281901"/>
            <a:ext cx="4687476" cy="1631216"/>
          </a:xfrm>
          <a:prstGeom prst="rect">
            <a:avLst/>
          </a:prstGeom>
          <a:noFill/>
        </p:spPr>
        <p:txBody>
          <a:bodyPr wrap="square" rtlCol="0">
            <a:spAutoFit/>
          </a:bodyPr>
          <a:lstStyle/>
          <a:p>
            <a:pPr algn="just"/>
            <a:r>
              <a:rPr lang="en-GB" sz="1000" dirty="0"/>
              <a:t>One of the blind children at KDS, who has been sponsored by the staff of an organisation </a:t>
            </a:r>
            <a:r>
              <a:rPr lang="en-GB" sz="1000" dirty="0" smtClean="0"/>
              <a:t>for </a:t>
            </a:r>
            <a:r>
              <a:rPr lang="en-GB" sz="1000" dirty="0"/>
              <a:t>a number of years, now needs a new sponsor. W is 15 years old and has just taken </a:t>
            </a:r>
            <a:r>
              <a:rPr lang="en-GB" sz="1000" dirty="0" smtClean="0"/>
              <a:t>his </a:t>
            </a:r>
            <a:r>
              <a:rPr lang="en-GB" sz="1000" dirty="0"/>
              <a:t>P7 Leaving Certificate exams at Kisoro Demonstration School (KDS). He is very </a:t>
            </a:r>
            <a:r>
              <a:rPr lang="en-GB" sz="1000" dirty="0" smtClean="0"/>
              <a:t>hard </a:t>
            </a:r>
            <a:r>
              <a:rPr lang="en-GB" sz="1000" dirty="0"/>
              <a:t>working and has generally been near the top of his class.  He particularly enjoys </a:t>
            </a:r>
            <a:r>
              <a:rPr lang="en-GB" sz="1000" dirty="0" smtClean="0"/>
              <a:t>Music</a:t>
            </a:r>
            <a:r>
              <a:rPr lang="en-GB" sz="1000" dirty="0"/>
              <a:t>, English and Social Science. He is also good at IT.  He is well behaved and </a:t>
            </a:r>
            <a:r>
              <a:rPr lang="en-GB" sz="1000" dirty="0" smtClean="0"/>
              <a:t>sociable and </a:t>
            </a:r>
            <a:r>
              <a:rPr lang="en-GB" sz="1000" dirty="0"/>
              <a:t>has the potential to go onto a specialised Secondary School if he is successful.  However, </a:t>
            </a:r>
            <a:r>
              <a:rPr lang="en-GB" sz="1000" dirty="0" smtClean="0"/>
              <a:t>like </a:t>
            </a:r>
            <a:r>
              <a:rPr lang="en-GB" sz="1000" dirty="0"/>
              <a:t>all blind children he faces some many </a:t>
            </a:r>
            <a:r>
              <a:rPr lang="en-GB" sz="1000" dirty="0" smtClean="0"/>
              <a:t>challenges. W </a:t>
            </a:r>
            <a:r>
              <a:rPr lang="en-GB" sz="1000" dirty="0"/>
              <a:t>is pictured in the KDS section </a:t>
            </a:r>
            <a:r>
              <a:rPr lang="en-GB" sz="1000" dirty="0" smtClean="0"/>
              <a:t>of </a:t>
            </a:r>
            <a:r>
              <a:rPr lang="en-GB" sz="1000" dirty="0"/>
              <a:t>this newsletter playing the trumpet. If, as anticipated, he does well in his exams, he </a:t>
            </a:r>
            <a:r>
              <a:rPr lang="en-GB" sz="1000" dirty="0" smtClean="0"/>
              <a:t>should </a:t>
            </a:r>
            <a:r>
              <a:rPr lang="en-GB" sz="1000" dirty="0"/>
              <a:t>go on to one of the few secondary schools which cater for blind children next February. Could you help to make this possible? </a:t>
            </a:r>
            <a:endParaRPr lang="en-GB" sz="1000" dirty="0"/>
          </a:p>
        </p:txBody>
      </p:sp>
    </p:spTree>
    <p:extLst>
      <p:ext uri="{BB962C8B-B14F-4D97-AF65-F5344CB8AC3E}">
        <p14:creationId xmlns:p14="http://schemas.microsoft.com/office/powerpoint/2010/main" val="145711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11"/>
          <p:cNvSpPr txBox="1">
            <a:spLocks noChangeArrowheads="1"/>
          </p:cNvSpPr>
          <p:nvPr/>
        </p:nvSpPr>
        <p:spPr bwMode="auto">
          <a:xfrm>
            <a:off x="246622" y="377672"/>
            <a:ext cx="1031051"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December 2019</a:t>
            </a:r>
            <a:endParaRPr lang="en-GB" altLang="en-US" sz="900" b="1" dirty="0">
              <a:solidFill>
                <a:srgbClr val="4C4C4C"/>
              </a:solidFill>
              <a:latin typeface="+mj-lt"/>
            </a:endParaRPr>
          </a:p>
        </p:txBody>
      </p:sp>
      <p:sp>
        <p:nvSpPr>
          <p:cNvPr id="3082" name="Text Box 13"/>
          <p:cNvSpPr txBox="1">
            <a:spLocks noChangeArrowheads="1"/>
          </p:cNvSpPr>
          <p:nvPr/>
        </p:nvSpPr>
        <p:spPr bwMode="auto">
          <a:xfrm>
            <a:off x="5723892" y="377672"/>
            <a:ext cx="928459"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Newsletter 12</a:t>
            </a:r>
            <a:endParaRPr lang="en-GB" altLang="en-US" sz="900" b="1" dirty="0">
              <a:solidFill>
                <a:srgbClr val="4C4C4C"/>
              </a:solidFill>
              <a:latin typeface="+mj-lt"/>
            </a:endParaRPr>
          </a:p>
        </p:txBody>
      </p:sp>
      <p:sp>
        <p:nvSpPr>
          <p:cNvPr id="3086" name="Rectangle 21"/>
          <p:cNvSpPr>
            <a:spLocks noChangeArrowheads="1"/>
          </p:cNvSpPr>
          <p:nvPr/>
        </p:nvSpPr>
        <p:spPr bwMode="auto">
          <a:xfrm>
            <a:off x="245654" y="616255"/>
            <a:ext cx="6342577" cy="24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a:latin typeface="Calibri" panose="020F0502020204030204" pitchFamily="34" charset="0"/>
            </a:endParaRPr>
          </a:p>
          <a:p>
            <a:pPr algn="just"/>
            <a:r>
              <a:rPr lang="en-GB" sz="1200" dirty="0">
                <a:latin typeface="Calibri" panose="020F0502020204030204" pitchFamily="34" charset="0"/>
              </a:rPr>
              <a:t> </a:t>
            </a:r>
          </a:p>
          <a:p>
            <a:pPr algn="just"/>
            <a:endParaRPr lang="en-GB" sz="1200" dirty="0">
              <a:latin typeface="Calibri" panose="020F0502020204030204" pitchFamily="34" charset="0"/>
            </a:endParaRPr>
          </a:p>
          <a:p>
            <a:pPr>
              <a:spcBef>
                <a:spcPct val="50000"/>
              </a:spcBef>
            </a:pPr>
            <a:endParaRPr lang="en-US" altLang="en-US" sz="1200" dirty="0" smtClean="0">
              <a:solidFill>
                <a:srgbClr val="4C4C4C"/>
              </a:solidFill>
              <a:latin typeface="Arial" panose="020B0604020202020204" pitchFamily="34" charset="0"/>
            </a:endParaRPr>
          </a:p>
        </p:txBody>
      </p:sp>
      <p:sp>
        <p:nvSpPr>
          <p:cNvPr id="7"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6175506" y="65726"/>
            <a:ext cx="530915" cy="246221"/>
          </a:xfrm>
          <a:prstGeom prst="rect">
            <a:avLst/>
          </a:prstGeom>
        </p:spPr>
        <p:txBody>
          <a:bodyPr wrap="none">
            <a:spAutoFit/>
          </a:bodyPr>
          <a:lstStyle/>
          <a:p>
            <a:r>
              <a:rPr lang="en-GB" sz="1000" dirty="0"/>
              <a:t>Page </a:t>
            </a:r>
            <a:r>
              <a:rPr lang="en-GB" sz="1000" dirty="0" smtClean="0"/>
              <a:t>2</a:t>
            </a:r>
            <a:endParaRPr lang="en-GB" sz="1000" dirty="0"/>
          </a:p>
        </p:txBody>
      </p:sp>
      <p:sp>
        <p:nvSpPr>
          <p:cNvPr id="6" name="TextBox 5"/>
          <p:cNvSpPr txBox="1"/>
          <p:nvPr/>
        </p:nvSpPr>
        <p:spPr>
          <a:xfrm>
            <a:off x="225651" y="769109"/>
            <a:ext cx="6406697" cy="9202519"/>
          </a:xfrm>
          <a:prstGeom prst="rect">
            <a:avLst/>
          </a:prstGeom>
          <a:noFill/>
        </p:spPr>
        <p:txBody>
          <a:bodyPr wrap="square" rtlCol="0">
            <a:spAutoFit/>
          </a:bodyPr>
          <a:lstStyle/>
          <a:p>
            <a:pPr algn="ctr"/>
            <a:r>
              <a:rPr lang="en-GB" sz="1100" b="1" u="sng" dirty="0"/>
              <a:t>SEDCU 2019 VISIT – Trustees Becky and Kate reflect on their first visit to </a:t>
            </a:r>
            <a:r>
              <a:rPr lang="en-GB" sz="1100" b="1" u="sng" dirty="0" smtClean="0"/>
              <a:t>Uganda</a:t>
            </a:r>
          </a:p>
          <a:p>
            <a:pPr algn="just"/>
            <a:endParaRPr lang="en-GB" sz="1100" dirty="0"/>
          </a:p>
          <a:p>
            <a:pPr algn="just"/>
            <a:r>
              <a:rPr lang="en-GB" sz="1100" dirty="0"/>
              <a:t>When asked if we wanted to visit Uganda we experienced a mixture of emotions, excitement and apprehension. Here was an opportunity to see and meet the children, schools and staff which SEDCU and its supporters work so hard to support. </a:t>
            </a:r>
          </a:p>
          <a:p>
            <a:pPr algn="just"/>
            <a:r>
              <a:rPr lang="en-GB" sz="1100" dirty="0"/>
              <a:t>From the moment we landed, we were welcomed warmly and this continued throughout our trip. A beautiful country full of rich green landscapes and cultivation, mountains and rainforests, yet so poor in so many other ways! </a:t>
            </a:r>
            <a:endParaRPr lang="en-GB" sz="1100" dirty="0" smtClean="0"/>
          </a:p>
          <a:p>
            <a:pPr algn="just"/>
            <a:endParaRPr lang="en-GB" sz="1100" dirty="0"/>
          </a:p>
          <a:p>
            <a:pPr algn="just"/>
            <a:r>
              <a:rPr lang="en-GB" sz="1100" dirty="0"/>
              <a:t>Both Mgahinga Community Junior School and Kisoro Demonstration School received us with the most magnificent of welcomes. At MCJS we met with </a:t>
            </a:r>
            <a:r>
              <a:rPr lang="en-GB" sz="1100" dirty="0" err="1"/>
              <a:t>Festo</a:t>
            </a:r>
            <a:r>
              <a:rPr lang="en-GB" sz="1100" dirty="0"/>
              <a:t>, Emmanuel, Philip, Patricia, Margaret and the acting head teacher, George, all working for and advocates of MCJS. They were so friendly and happy to meet us. For us it was lovely to put faces to names. We met the local school council and they held a meeting in which leaders of the local communities spoke and parents introduced themselves, shared SEDCU views and ambitions and gave their thanks to SEDCU.  At KDS we met with Head Teacher Stephen and Deputy Head Teacher Joseph and were joined by Gerald, the previous Head Teacher. At both schools the children and teachers put on a performance; MCJS was full of singing, dance and acting and at KDS a brass band, poetry and songs led by both deaf and blind children brought alive for us how the children live by their motto of </a:t>
            </a:r>
            <a:r>
              <a:rPr lang="en-GB" sz="1100" b="1" dirty="0"/>
              <a:t>‘Disability is not Inability’</a:t>
            </a:r>
            <a:r>
              <a:rPr lang="en-GB" sz="1100" dirty="0"/>
              <a:t>. </a:t>
            </a:r>
            <a:endParaRPr lang="en-GB" sz="1100" dirty="0" smtClean="0"/>
          </a:p>
          <a:p>
            <a:pPr algn="just"/>
            <a:endParaRPr lang="en-GB" sz="1000" dirty="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ctr"/>
            <a:r>
              <a:rPr lang="en-GB" sz="1000" b="1" i="1" dirty="0"/>
              <a:t>Above – Mgahinga Community Junior School</a:t>
            </a:r>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ctr"/>
            <a:endParaRPr lang="en-GB" sz="1000" b="1" i="1" dirty="0" smtClean="0"/>
          </a:p>
          <a:p>
            <a:pPr algn="ctr"/>
            <a:endParaRPr lang="en-GB" sz="1000" b="1" i="1" dirty="0" smtClean="0"/>
          </a:p>
          <a:p>
            <a:pPr algn="ctr"/>
            <a:endParaRPr lang="en-GB" sz="1000" b="1" i="1" dirty="0" smtClean="0"/>
          </a:p>
          <a:p>
            <a:pPr algn="ctr"/>
            <a:r>
              <a:rPr lang="en-GB" sz="1000" b="1" i="1" dirty="0" smtClean="0"/>
              <a:t>Above </a:t>
            </a:r>
            <a:r>
              <a:rPr lang="en-GB" sz="1000" b="1" i="1" dirty="0"/>
              <a:t>– Kisoro Demonstration School</a:t>
            </a:r>
            <a:endParaRPr lang="en-GB" sz="1000" dirty="0"/>
          </a:p>
          <a:p>
            <a:pPr algn="just"/>
            <a:endParaRPr lang="en-GB" sz="1000" dirty="0" smtClean="0"/>
          </a:p>
          <a:p>
            <a:pPr algn="just"/>
            <a:endParaRPr lang="en-GB" sz="1100" dirty="0" smtClean="0"/>
          </a:p>
          <a:p>
            <a:pPr algn="just"/>
            <a:r>
              <a:rPr lang="en-GB" sz="1100" dirty="0" smtClean="0"/>
              <a:t>It </a:t>
            </a:r>
            <a:r>
              <a:rPr lang="en-GB" sz="1100" dirty="0"/>
              <a:t>was overwhelming to hear just how much SEDCU is doing to make a difference and we were impressed to see all of the great work the staff do to support and educate the children and make their lives better.</a:t>
            </a:r>
          </a:p>
          <a:p>
            <a:pPr algn="just"/>
            <a:endParaRPr lang="en-GB" sz="1000" dirty="0" smtClean="0"/>
          </a:p>
          <a:p>
            <a:pPr algn="just"/>
            <a:endParaRPr lang="en-GB" sz="1000" dirty="0"/>
          </a:p>
        </p:txBody>
      </p:sp>
      <p:pic>
        <p:nvPicPr>
          <p:cNvPr id="8" name="Picture 7"/>
          <p:cNvPicPr>
            <a:picLocks noChangeAspect="1"/>
          </p:cNvPicPr>
          <p:nvPr/>
        </p:nvPicPr>
        <p:blipFill>
          <a:blip r:embed="rId3"/>
          <a:stretch>
            <a:fillRect/>
          </a:stretch>
        </p:blipFill>
        <p:spPr>
          <a:xfrm>
            <a:off x="220405" y="4268924"/>
            <a:ext cx="2371550" cy="1774090"/>
          </a:xfrm>
          <a:prstGeom prst="rect">
            <a:avLst/>
          </a:prstGeom>
        </p:spPr>
      </p:pic>
      <p:pic>
        <p:nvPicPr>
          <p:cNvPr id="12" name="Picture 11"/>
          <p:cNvPicPr>
            <a:picLocks noChangeAspect="1"/>
          </p:cNvPicPr>
          <p:nvPr/>
        </p:nvPicPr>
        <p:blipFill>
          <a:blip r:embed="rId4"/>
          <a:stretch>
            <a:fillRect/>
          </a:stretch>
        </p:blipFill>
        <p:spPr>
          <a:xfrm>
            <a:off x="3177556" y="4268924"/>
            <a:ext cx="1329064" cy="1774090"/>
          </a:xfrm>
          <a:prstGeom prst="rect">
            <a:avLst/>
          </a:prstGeom>
        </p:spPr>
      </p:pic>
      <p:pic>
        <p:nvPicPr>
          <p:cNvPr id="14" name="Picture 13"/>
          <p:cNvPicPr>
            <a:picLocks noChangeAspect="1"/>
          </p:cNvPicPr>
          <p:nvPr/>
        </p:nvPicPr>
        <p:blipFill>
          <a:blip r:embed="rId5"/>
          <a:stretch>
            <a:fillRect/>
          </a:stretch>
        </p:blipFill>
        <p:spPr>
          <a:xfrm>
            <a:off x="5092221" y="4277122"/>
            <a:ext cx="1353429" cy="1804572"/>
          </a:xfrm>
          <a:prstGeom prst="rect">
            <a:avLst/>
          </a:prstGeom>
        </p:spPr>
      </p:pic>
      <p:pic>
        <p:nvPicPr>
          <p:cNvPr id="15" name="Picture 14"/>
          <p:cNvPicPr>
            <a:picLocks noChangeAspect="1"/>
          </p:cNvPicPr>
          <p:nvPr/>
        </p:nvPicPr>
        <p:blipFill>
          <a:blip r:embed="rId6"/>
          <a:stretch>
            <a:fillRect/>
          </a:stretch>
        </p:blipFill>
        <p:spPr>
          <a:xfrm>
            <a:off x="250888" y="6933220"/>
            <a:ext cx="2021622" cy="1521574"/>
          </a:xfrm>
          <a:prstGeom prst="rect">
            <a:avLst/>
          </a:prstGeom>
        </p:spPr>
      </p:pic>
      <p:pic>
        <p:nvPicPr>
          <p:cNvPr id="16" name="Picture 15"/>
          <p:cNvPicPr>
            <a:picLocks noChangeAspect="1"/>
          </p:cNvPicPr>
          <p:nvPr/>
        </p:nvPicPr>
        <p:blipFill>
          <a:blip r:embed="rId7"/>
          <a:stretch>
            <a:fillRect/>
          </a:stretch>
        </p:blipFill>
        <p:spPr>
          <a:xfrm>
            <a:off x="4399312" y="6921765"/>
            <a:ext cx="2041651" cy="153302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650426" y="7124849"/>
            <a:ext cx="1533030" cy="1149773"/>
          </a:xfrm>
          <a:prstGeom prst="rect">
            <a:avLst/>
          </a:prstGeom>
        </p:spPr>
      </p:pic>
    </p:spTree>
    <p:extLst>
      <p:ext uri="{BB962C8B-B14F-4D97-AF65-F5344CB8AC3E}">
        <p14:creationId xmlns:p14="http://schemas.microsoft.com/office/powerpoint/2010/main" val="311199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11"/>
          <p:cNvSpPr txBox="1">
            <a:spLocks noChangeArrowheads="1"/>
          </p:cNvSpPr>
          <p:nvPr/>
        </p:nvSpPr>
        <p:spPr bwMode="auto">
          <a:xfrm>
            <a:off x="246622" y="377672"/>
            <a:ext cx="1031051"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December 2019</a:t>
            </a:r>
            <a:endParaRPr lang="en-GB" altLang="en-US" sz="900" b="1" dirty="0">
              <a:solidFill>
                <a:srgbClr val="4C4C4C"/>
              </a:solidFill>
              <a:latin typeface="+mj-lt"/>
            </a:endParaRPr>
          </a:p>
        </p:txBody>
      </p:sp>
      <p:sp>
        <p:nvSpPr>
          <p:cNvPr id="3082" name="Text Box 13"/>
          <p:cNvSpPr txBox="1">
            <a:spLocks noChangeArrowheads="1"/>
          </p:cNvSpPr>
          <p:nvPr/>
        </p:nvSpPr>
        <p:spPr bwMode="auto">
          <a:xfrm>
            <a:off x="5723892" y="377672"/>
            <a:ext cx="928459"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Newsletter 12</a:t>
            </a:r>
            <a:endParaRPr lang="en-GB" altLang="en-US" sz="900" b="1" dirty="0">
              <a:solidFill>
                <a:srgbClr val="4C4C4C"/>
              </a:solidFill>
              <a:latin typeface="+mj-lt"/>
            </a:endParaRPr>
          </a:p>
        </p:txBody>
      </p:sp>
      <p:sp>
        <p:nvSpPr>
          <p:cNvPr id="3086" name="Rectangle 21"/>
          <p:cNvSpPr>
            <a:spLocks noChangeArrowheads="1"/>
          </p:cNvSpPr>
          <p:nvPr/>
        </p:nvSpPr>
        <p:spPr bwMode="auto">
          <a:xfrm>
            <a:off x="245654" y="616255"/>
            <a:ext cx="6342577" cy="24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a:latin typeface="Calibri" panose="020F0502020204030204" pitchFamily="34" charset="0"/>
            </a:endParaRPr>
          </a:p>
          <a:p>
            <a:pPr algn="just"/>
            <a:r>
              <a:rPr lang="en-GB" sz="1200" dirty="0">
                <a:latin typeface="Calibri" panose="020F0502020204030204" pitchFamily="34" charset="0"/>
              </a:rPr>
              <a:t> </a:t>
            </a:r>
          </a:p>
          <a:p>
            <a:pPr algn="just"/>
            <a:endParaRPr lang="en-GB" sz="1200" dirty="0">
              <a:latin typeface="Calibri" panose="020F0502020204030204" pitchFamily="34" charset="0"/>
            </a:endParaRPr>
          </a:p>
          <a:p>
            <a:pPr>
              <a:spcBef>
                <a:spcPct val="50000"/>
              </a:spcBef>
            </a:pPr>
            <a:endParaRPr lang="en-US" altLang="en-US" sz="1200" dirty="0" smtClean="0">
              <a:solidFill>
                <a:srgbClr val="4C4C4C"/>
              </a:solidFill>
              <a:latin typeface="Arial" panose="020B0604020202020204" pitchFamily="34" charset="0"/>
            </a:endParaRPr>
          </a:p>
        </p:txBody>
      </p:sp>
      <p:sp>
        <p:nvSpPr>
          <p:cNvPr id="7"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6175506" y="65726"/>
            <a:ext cx="530915" cy="246221"/>
          </a:xfrm>
          <a:prstGeom prst="rect">
            <a:avLst/>
          </a:prstGeom>
        </p:spPr>
        <p:txBody>
          <a:bodyPr wrap="none">
            <a:spAutoFit/>
          </a:bodyPr>
          <a:lstStyle/>
          <a:p>
            <a:r>
              <a:rPr lang="en-GB" sz="1000" dirty="0"/>
              <a:t>Page </a:t>
            </a:r>
            <a:r>
              <a:rPr lang="en-GB" sz="1000" dirty="0"/>
              <a:t>3</a:t>
            </a:r>
            <a:endParaRPr lang="en-GB" sz="1000" dirty="0"/>
          </a:p>
        </p:txBody>
      </p:sp>
      <p:sp>
        <p:nvSpPr>
          <p:cNvPr id="3" name="TextBox 2"/>
          <p:cNvSpPr txBox="1"/>
          <p:nvPr/>
        </p:nvSpPr>
        <p:spPr>
          <a:xfrm>
            <a:off x="245655" y="834872"/>
            <a:ext cx="6406696" cy="9741128"/>
          </a:xfrm>
          <a:prstGeom prst="rect">
            <a:avLst/>
          </a:prstGeom>
          <a:noFill/>
        </p:spPr>
        <p:txBody>
          <a:bodyPr wrap="square" rtlCol="0">
            <a:spAutoFit/>
          </a:bodyPr>
          <a:lstStyle/>
          <a:p>
            <a:pPr algn="just"/>
            <a:endParaRPr lang="en-GB" sz="1000" dirty="0"/>
          </a:p>
          <a:p>
            <a:pPr algn="just"/>
            <a:endParaRPr lang="en-GB" sz="1000" dirty="0"/>
          </a:p>
          <a:p>
            <a:pPr algn="just"/>
            <a:r>
              <a:rPr lang="en-GB" sz="1100" dirty="0"/>
              <a:t>On our tour of MCJS, we were able to see the water tank, which had </a:t>
            </a:r>
          </a:p>
          <a:p>
            <a:pPr algn="just"/>
            <a:r>
              <a:rPr lang="en-GB" sz="1100" dirty="0"/>
              <a:t>enabled the school and village to survive a drought without having </a:t>
            </a:r>
          </a:p>
          <a:p>
            <a:pPr algn="just"/>
            <a:r>
              <a:rPr lang="en-GB" sz="1100" dirty="0"/>
              <a:t>to buy water. We also saw the progress of the new kitchen and dining </a:t>
            </a:r>
          </a:p>
          <a:p>
            <a:pPr algn="just"/>
            <a:r>
              <a:rPr lang="en-GB" sz="1100" dirty="0"/>
              <a:t>hall. The roof was being built during our visit and you could see how </a:t>
            </a:r>
          </a:p>
          <a:p>
            <a:pPr algn="just"/>
            <a:r>
              <a:rPr lang="en-GB" sz="1100" dirty="0"/>
              <a:t>this new structure was going to support the school and the community. </a:t>
            </a:r>
          </a:p>
          <a:p>
            <a:pPr algn="just"/>
            <a:endParaRPr lang="en-GB" sz="1100" dirty="0" smtClean="0"/>
          </a:p>
          <a:p>
            <a:pPr algn="just"/>
            <a:endParaRPr lang="en-GB" sz="1100" dirty="0"/>
          </a:p>
          <a:p>
            <a:pPr algn="just"/>
            <a:r>
              <a:rPr lang="en-GB" sz="1100" dirty="0" smtClean="0"/>
              <a:t>To </a:t>
            </a:r>
            <a:r>
              <a:rPr lang="en-GB" sz="1100" dirty="0"/>
              <a:t>be able to visit all 30 children during out time in Uganda was the most wonderful thing. To speak to them and understand their individual progress was important to us.  But, even more important, was to also understand how each child feels happy and safe. When you witness the poverty of people and children at first hand, whilst this is distressing and you feel the need to help all, it was rewarding to see how the support of SEDCU is helping specific children and the schools. </a:t>
            </a:r>
            <a:endParaRPr lang="en-GB" sz="1100" dirty="0" smtClean="0"/>
          </a:p>
          <a:p>
            <a:pPr algn="just"/>
            <a:endParaRPr lang="en-GB" sz="1100" dirty="0"/>
          </a:p>
          <a:p>
            <a:pPr algn="just"/>
            <a:r>
              <a:rPr lang="en-GB" sz="1100" dirty="0"/>
              <a:t>We met with the Nursery Classes at MCJS and spoke with each of the children. It was wonderful to hear how happy they are at school and their ambitions for their own futures. </a:t>
            </a:r>
            <a:endParaRPr lang="en-GB" sz="1100" dirty="0" smtClean="0"/>
          </a:p>
          <a:p>
            <a:pPr algn="just"/>
            <a:endParaRPr lang="en-GB" sz="1100" dirty="0"/>
          </a:p>
          <a:p>
            <a:pPr algn="just"/>
            <a:r>
              <a:rPr lang="en-GB" sz="1100" dirty="0"/>
              <a:t>We both met with our own sponsored children at both schools, which was wonderful, rewarding for us and for them. It was so positive to hear that they are progressing well at school and most importantly for us, happy and safe. </a:t>
            </a:r>
          </a:p>
          <a:p>
            <a:pPr algn="just"/>
            <a:r>
              <a:rPr lang="en-GB" sz="1100" dirty="0"/>
              <a:t>We were lucky enough to walk the 6 hour </a:t>
            </a:r>
            <a:r>
              <a:rPr lang="en-GB" sz="1100" dirty="0" err="1"/>
              <a:t>Batwa</a:t>
            </a:r>
            <a:r>
              <a:rPr lang="en-GB" sz="1100" dirty="0"/>
              <a:t> trail, led by four </a:t>
            </a:r>
            <a:r>
              <a:rPr lang="en-GB" sz="1100" dirty="0" err="1"/>
              <a:t>Batwa</a:t>
            </a:r>
            <a:r>
              <a:rPr lang="en-GB" sz="1100" dirty="0"/>
              <a:t> men showing us the traditions of living in the Mgahinga rainforest and sharing their survival tactics. They shared the history of the </a:t>
            </a:r>
            <a:r>
              <a:rPr lang="en-GB" sz="1100" dirty="0" err="1"/>
              <a:t>Batwa</a:t>
            </a:r>
            <a:r>
              <a:rPr lang="en-GB" sz="1100" dirty="0"/>
              <a:t> tribe and how they worked with other tribes to survive. We also visited the </a:t>
            </a:r>
            <a:r>
              <a:rPr lang="en-GB" sz="1100" dirty="0" err="1"/>
              <a:t>Batwa</a:t>
            </a:r>
            <a:r>
              <a:rPr lang="en-GB" sz="1100" dirty="0"/>
              <a:t> King’s cave where we were met by the </a:t>
            </a:r>
            <a:r>
              <a:rPr lang="en-GB" sz="1100" dirty="0" err="1"/>
              <a:t>Batwa</a:t>
            </a:r>
            <a:r>
              <a:rPr lang="en-GB" sz="1100" dirty="0"/>
              <a:t> community. They put on the most wonderful dance on the side of Mt. </a:t>
            </a:r>
            <a:r>
              <a:rPr lang="en-GB" sz="1100" dirty="0" err="1"/>
              <a:t>Gahinga</a:t>
            </a:r>
            <a:r>
              <a:rPr lang="en-GB" sz="1100" dirty="0"/>
              <a:t>, a dormant/extinct volcano in the Virunga Mountains on the border between Uganda and Rwanda. We also visited a local </a:t>
            </a:r>
            <a:r>
              <a:rPr lang="en-GB" sz="1100" dirty="0" err="1"/>
              <a:t>Batwa</a:t>
            </a:r>
            <a:r>
              <a:rPr lang="en-GB" sz="1100" dirty="0"/>
              <a:t> village, which has been recently constructed on land made available by the owner of a local tourist lodge. Here they welcomed us with a traditional </a:t>
            </a:r>
            <a:r>
              <a:rPr lang="en-GB" sz="1100" dirty="0" err="1"/>
              <a:t>Batwa</a:t>
            </a:r>
            <a:r>
              <a:rPr lang="en-GB" sz="1100" dirty="0"/>
              <a:t> dance which Ben and Kate joined in with – how embarrassing! Whilst it was good that they had this space, they still require further housing for the community and land to farm to be able to feed their families.</a:t>
            </a:r>
            <a:r>
              <a:rPr lang="en-GB" sz="1100" b="1" dirty="0"/>
              <a:t> </a:t>
            </a:r>
            <a:endParaRPr lang="en-GB" sz="1100" b="1" dirty="0" smtClean="0"/>
          </a:p>
          <a:p>
            <a:pPr algn="just"/>
            <a:endParaRPr lang="en-GB" sz="1100" b="1" dirty="0"/>
          </a:p>
          <a:p>
            <a:pPr algn="just"/>
            <a:endParaRPr lang="en-GB" sz="1100" b="1" dirty="0" smtClean="0"/>
          </a:p>
          <a:p>
            <a:pPr algn="just"/>
            <a:endParaRPr lang="en-GB" sz="1100" b="1" dirty="0"/>
          </a:p>
          <a:p>
            <a:pPr algn="just"/>
            <a:endParaRPr lang="en-GB" sz="1100" b="1" dirty="0" smtClean="0"/>
          </a:p>
          <a:p>
            <a:pPr algn="just"/>
            <a:endParaRPr lang="en-GB" sz="1100" b="1" dirty="0"/>
          </a:p>
          <a:p>
            <a:pPr algn="just"/>
            <a:endParaRPr lang="en-GB" sz="1100" b="1" dirty="0" smtClean="0"/>
          </a:p>
          <a:p>
            <a:pPr algn="just"/>
            <a:endParaRPr lang="en-GB" sz="1100" b="1" dirty="0"/>
          </a:p>
          <a:p>
            <a:pPr algn="just"/>
            <a:endParaRPr lang="en-GB" sz="1100" b="1" dirty="0" smtClean="0"/>
          </a:p>
          <a:p>
            <a:pPr algn="just"/>
            <a:endParaRPr lang="en-GB" sz="1100" b="1" dirty="0"/>
          </a:p>
          <a:p>
            <a:pPr algn="just"/>
            <a:endParaRPr lang="en-GB" sz="1100" b="1" dirty="0" smtClean="0"/>
          </a:p>
          <a:p>
            <a:pPr algn="just"/>
            <a:endParaRPr lang="en-GB" sz="1100" b="1" dirty="0"/>
          </a:p>
          <a:p>
            <a:pPr algn="just"/>
            <a:r>
              <a:rPr lang="en-GB" sz="1100" b="1" i="1" dirty="0" smtClean="0"/>
              <a:t>                  </a:t>
            </a:r>
            <a:r>
              <a:rPr lang="en-GB" sz="1100" b="1" i="1" dirty="0"/>
              <a:t> </a:t>
            </a:r>
            <a:r>
              <a:rPr lang="en-GB" sz="1100" b="1" i="1" dirty="0" smtClean="0"/>
              <a:t>        </a:t>
            </a:r>
            <a:r>
              <a:rPr lang="en-GB" sz="1100" b="1" i="1" dirty="0" err="1" smtClean="0"/>
              <a:t>Batwa</a:t>
            </a:r>
            <a:r>
              <a:rPr lang="en-GB" sz="1100" b="1" i="1" dirty="0" smtClean="0"/>
              <a:t> Trail Dance</a:t>
            </a:r>
            <a:r>
              <a:rPr lang="en-GB" sz="1100" b="1" i="1" dirty="0"/>
              <a:t> </a:t>
            </a:r>
            <a:r>
              <a:rPr lang="en-GB" sz="1100" b="1" i="1" dirty="0" smtClean="0"/>
              <a:t>                                                     </a:t>
            </a:r>
            <a:r>
              <a:rPr lang="en-GB" sz="1100" b="1" i="1" dirty="0" err="1" smtClean="0"/>
              <a:t>Batwa</a:t>
            </a:r>
            <a:r>
              <a:rPr lang="en-GB" sz="1100" b="1" i="1" dirty="0" smtClean="0"/>
              <a:t> Community Dance</a:t>
            </a:r>
            <a:endParaRPr lang="en-GB" sz="1100" b="1" i="1" dirty="0"/>
          </a:p>
          <a:p>
            <a:pPr algn="just"/>
            <a:endParaRPr lang="en-GB" sz="1100" b="1" dirty="0" smtClean="0"/>
          </a:p>
          <a:p>
            <a:pPr algn="just"/>
            <a:r>
              <a:rPr lang="en-GB" sz="1100" dirty="0" smtClean="0"/>
              <a:t>There </a:t>
            </a:r>
            <a:r>
              <a:rPr lang="en-GB" sz="1100" dirty="0"/>
              <a:t>were many heart-breaking and humbling moments during our journey through Uganda but seeing the children so full of joy and happiness made it all worthwhile</a:t>
            </a:r>
            <a:r>
              <a:rPr lang="en-GB" sz="1100" dirty="0" smtClean="0"/>
              <a:t>.</a:t>
            </a:r>
          </a:p>
          <a:p>
            <a:pPr algn="just"/>
            <a:endParaRPr lang="en-GB" sz="1100" dirty="0"/>
          </a:p>
          <a:p>
            <a:pPr algn="just"/>
            <a:r>
              <a:rPr lang="en-GB" sz="1100" dirty="0"/>
              <a:t>Whilst so much has been achieved at both schools, it is evident there is so much more to do. 2020 will be a year of fundraising for various projects at the </a:t>
            </a:r>
            <a:r>
              <a:rPr lang="en-GB" sz="1100" dirty="0" smtClean="0"/>
              <a:t>schools</a:t>
            </a:r>
          </a:p>
          <a:p>
            <a:pPr algn="just"/>
            <a:endParaRPr lang="en-GB" sz="1100" dirty="0"/>
          </a:p>
          <a:p>
            <a:pPr algn="just"/>
            <a:r>
              <a:rPr lang="en-GB" sz="1100" dirty="0"/>
              <a:t>There is an ongoing need to support more children through sponsorship. We met our existing sponsored children who need further support, some of their siblings, and we were introduced to new families who have children that require support to meet their potential in life. We may not be able to change the world for everyone, but we can change the world for someone.  </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47" y="5968364"/>
            <a:ext cx="2208245" cy="165618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572" y="5970900"/>
            <a:ext cx="2204864" cy="1653648"/>
          </a:xfrm>
          <a:prstGeom prst="rect">
            <a:avLst/>
          </a:prstGeom>
        </p:spPr>
      </p:pic>
      <p:pic>
        <p:nvPicPr>
          <p:cNvPr id="14" name="Picture 13"/>
          <p:cNvPicPr>
            <a:picLocks noChangeAspect="1"/>
          </p:cNvPicPr>
          <p:nvPr/>
        </p:nvPicPr>
        <p:blipFill>
          <a:blip r:embed="rId5"/>
          <a:stretch>
            <a:fillRect/>
          </a:stretch>
        </p:blipFill>
        <p:spPr>
          <a:xfrm>
            <a:off x="4437112" y="834872"/>
            <a:ext cx="954346" cy="1270931"/>
          </a:xfrm>
          <a:prstGeom prst="rect">
            <a:avLst/>
          </a:prstGeom>
        </p:spPr>
      </p:pic>
    </p:spTree>
    <p:extLst>
      <p:ext uri="{BB962C8B-B14F-4D97-AF65-F5344CB8AC3E}">
        <p14:creationId xmlns:p14="http://schemas.microsoft.com/office/powerpoint/2010/main" val="2053064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11"/>
          <p:cNvSpPr txBox="1">
            <a:spLocks noChangeArrowheads="1"/>
          </p:cNvSpPr>
          <p:nvPr/>
        </p:nvSpPr>
        <p:spPr bwMode="auto">
          <a:xfrm>
            <a:off x="246622" y="377672"/>
            <a:ext cx="1031051"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December 2019</a:t>
            </a:r>
            <a:endParaRPr lang="en-GB" altLang="en-US" sz="900" b="1" dirty="0">
              <a:solidFill>
                <a:srgbClr val="4C4C4C"/>
              </a:solidFill>
              <a:latin typeface="+mj-lt"/>
            </a:endParaRPr>
          </a:p>
        </p:txBody>
      </p:sp>
      <p:sp>
        <p:nvSpPr>
          <p:cNvPr id="3082" name="Text Box 13"/>
          <p:cNvSpPr txBox="1">
            <a:spLocks noChangeArrowheads="1"/>
          </p:cNvSpPr>
          <p:nvPr/>
        </p:nvSpPr>
        <p:spPr bwMode="auto">
          <a:xfrm>
            <a:off x="5723892" y="377672"/>
            <a:ext cx="928459"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Newsletter 12</a:t>
            </a:r>
            <a:endParaRPr lang="en-GB" altLang="en-US" sz="900" b="1" dirty="0">
              <a:solidFill>
                <a:srgbClr val="4C4C4C"/>
              </a:solidFill>
              <a:latin typeface="+mj-lt"/>
            </a:endParaRPr>
          </a:p>
        </p:txBody>
      </p:sp>
      <p:sp>
        <p:nvSpPr>
          <p:cNvPr id="3086" name="Rectangle 21"/>
          <p:cNvSpPr>
            <a:spLocks noChangeArrowheads="1"/>
          </p:cNvSpPr>
          <p:nvPr/>
        </p:nvSpPr>
        <p:spPr bwMode="auto">
          <a:xfrm>
            <a:off x="245654" y="616255"/>
            <a:ext cx="6342577" cy="240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smtClean="0">
              <a:latin typeface="Calibri" panose="020F0502020204030204" pitchFamily="34" charset="0"/>
            </a:endParaRPr>
          </a:p>
          <a:p>
            <a:pPr algn="just"/>
            <a:endParaRPr lang="en-GB" sz="1200" dirty="0">
              <a:latin typeface="Calibri" panose="020F0502020204030204" pitchFamily="34" charset="0"/>
            </a:endParaRPr>
          </a:p>
          <a:p>
            <a:pPr algn="just"/>
            <a:endParaRPr lang="en-GB" sz="1200" dirty="0">
              <a:latin typeface="Calibri" panose="020F0502020204030204" pitchFamily="34" charset="0"/>
            </a:endParaRPr>
          </a:p>
          <a:p>
            <a:pPr algn="just"/>
            <a:r>
              <a:rPr lang="en-GB" sz="1200" dirty="0">
                <a:latin typeface="Calibri" panose="020F0502020204030204" pitchFamily="34" charset="0"/>
              </a:rPr>
              <a:t> </a:t>
            </a:r>
          </a:p>
          <a:p>
            <a:pPr algn="just"/>
            <a:endParaRPr lang="en-GB" sz="1200" dirty="0">
              <a:latin typeface="Calibri" panose="020F0502020204030204" pitchFamily="34" charset="0"/>
            </a:endParaRPr>
          </a:p>
          <a:p>
            <a:pPr>
              <a:spcBef>
                <a:spcPct val="50000"/>
              </a:spcBef>
            </a:pPr>
            <a:endParaRPr lang="en-US" altLang="en-US" sz="1200" dirty="0" smtClean="0">
              <a:solidFill>
                <a:srgbClr val="4C4C4C"/>
              </a:solidFill>
              <a:latin typeface="Arial" panose="020B0604020202020204" pitchFamily="34" charset="0"/>
            </a:endParaRPr>
          </a:p>
        </p:txBody>
      </p:sp>
      <p:sp>
        <p:nvSpPr>
          <p:cNvPr id="7"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6175506" y="65726"/>
            <a:ext cx="530915" cy="246221"/>
          </a:xfrm>
          <a:prstGeom prst="rect">
            <a:avLst/>
          </a:prstGeom>
        </p:spPr>
        <p:txBody>
          <a:bodyPr wrap="none">
            <a:spAutoFit/>
          </a:bodyPr>
          <a:lstStyle/>
          <a:p>
            <a:r>
              <a:rPr lang="en-GB" sz="1000" dirty="0"/>
              <a:t>Page </a:t>
            </a:r>
            <a:r>
              <a:rPr lang="en-GB" sz="1000" dirty="0" smtClean="0"/>
              <a:t>4</a:t>
            </a:r>
            <a:endParaRPr lang="en-GB" sz="1000" dirty="0"/>
          </a:p>
        </p:txBody>
      </p:sp>
      <p:sp>
        <p:nvSpPr>
          <p:cNvPr id="2" name="TextBox 1"/>
          <p:cNvSpPr txBox="1"/>
          <p:nvPr/>
        </p:nvSpPr>
        <p:spPr>
          <a:xfrm>
            <a:off x="247936" y="692534"/>
            <a:ext cx="6406697" cy="566308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u="sng" dirty="0"/>
              <a:t>MGAHINGA COMMUNITY JUNIOR SCHOOL (MCJS</a:t>
            </a:r>
            <a:r>
              <a:rPr lang="en-GB" sz="1100" b="1" u="sng" dirty="0" smtClean="0"/>
              <a:t>)</a:t>
            </a:r>
          </a:p>
          <a:p>
            <a:endParaRPr lang="en-GB" sz="11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a:p>
          <a:p>
            <a:pPr algn="just"/>
            <a:endParaRPr lang="en-GB" sz="1000" dirty="0" smtClean="0"/>
          </a:p>
          <a:p>
            <a:pPr algn="just"/>
            <a:r>
              <a:rPr lang="en-GB" sz="1000" dirty="0" smtClean="0"/>
              <a:t>			</a:t>
            </a:r>
            <a:r>
              <a:rPr lang="en-GB" sz="1000" dirty="0" smtClean="0">
                <a:latin typeface="Arial" panose="020B0604020202020204" pitchFamily="34" charset="0"/>
                <a:cs typeface="Arial" panose="020B0604020202020204" pitchFamily="34" charset="0"/>
              </a:rPr>
              <a:t>This </a:t>
            </a:r>
            <a:r>
              <a:rPr lang="en-GB" sz="1000" dirty="0">
                <a:latin typeface="Arial" panose="020B0604020202020204" pitchFamily="34" charset="0"/>
                <a:cs typeface="Arial" panose="020B0604020202020204" pitchFamily="34" charset="0"/>
              </a:rPr>
              <a:t>was the first time we had visited the school since the </a:t>
            </a:r>
            <a:r>
              <a:rPr lang="en-GB" sz="1000" dirty="0" smtClean="0">
                <a:latin typeface="Arial" panose="020B0604020202020204" pitchFamily="34" charset="0"/>
                <a:cs typeface="Arial" panose="020B0604020202020204" pitchFamily="34" charset="0"/>
              </a:rPr>
              <a:t>			demolition </a:t>
            </a:r>
            <a:r>
              <a:rPr lang="en-GB" sz="1000" dirty="0">
                <a:latin typeface="Arial" panose="020B0604020202020204" pitchFamily="34" charset="0"/>
                <a:cs typeface="Arial" panose="020B0604020202020204" pitchFamily="34" charset="0"/>
              </a:rPr>
              <a:t>of the old mud construction potato store where the </a:t>
            </a:r>
            <a:r>
              <a:rPr lang="en-GB" sz="1000" dirty="0" smtClean="0">
                <a:latin typeface="Arial" panose="020B0604020202020204" pitchFamily="34" charset="0"/>
                <a:cs typeface="Arial" panose="020B0604020202020204" pitchFamily="34" charset="0"/>
              </a:rPr>
              <a:t>			school </a:t>
            </a:r>
            <a:r>
              <a:rPr lang="en-GB" sz="1000" dirty="0">
                <a:latin typeface="Arial" panose="020B0604020202020204" pitchFamily="34" charset="0"/>
                <a:cs typeface="Arial" panose="020B0604020202020204" pitchFamily="34" charset="0"/>
              </a:rPr>
              <a:t>began with just three damp, dark classrooms. The site </a:t>
            </a:r>
            <a:r>
              <a:rPr lang="en-GB" sz="1000" dirty="0" smtClean="0">
                <a:latin typeface="Arial" panose="020B0604020202020204" pitchFamily="34" charset="0"/>
                <a:cs typeface="Arial" panose="020B0604020202020204" pitchFamily="34" charset="0"/>
              </a:rPr>
              <a:t>			has </a:t>
            </a:r>
            <a:r>
              <a:rPr lang="en-GB" sz="1000" dirty="0">
                <a:latin typeface="Arial" panose="020B0604020202020204" pitchFamily="34" charset="0"/>
                <a:cs typeface="Arial" panose="020B0604020202020204" pitchFamily="34" charset="0"/>
              </a:rPr>
              <a:t>now been given over to the construction of a new Kitchen </a:t>
            </a:r>
            <a:r>
              <a:rPr lang="en-GB" sz="1000" dirty="0" smtClean="0">
                <a:latin typeface="Arial" panose="020B0604020202020204" pitchFamily="34" charset="0"/>
                <a:cs typeface="Arial" panose="020B0604020202020204" pitchFamily="34" charset="0"/>
              </a:rPr>
              <a:t>			and </a:t>
            </a:r>
            <a:r>
              <a:rPr lang="en-GB" sz="1000" dirty="0">
                <a:latin typeface="Arial" panose="020B0604020202020204" pitchFamily="34" charset="0"/>
                <a:cs typeface="Arial" panose="020B0604020202020204" pitchFamily="34" charset="0"/>
              </a:rPr>
              <a:t>Dining Hall for which SEDCU has donated £4260, a </a:t>
            </a:r>
            <a:r>
              <a:rPr lang="en-GB" sz="1000" dirty="0" smtClean="0">
                <a:latin typeface="Arial" panose="020B0604020202020204" pitchFamily="34" charset="0"/>
                <a:cs typeface="Arial" panose="020B0604020202020204" pitchFamily="34" charset="0"/>
              </a:rPr>
              <a:t>			significant </a:t>
            </a:r>
            <a:r>
              <a:rPr lang="en-GB" sz="1000" dirty="0">
                <a:latin typeface="Arial" panose="020B0604020202020204" pitchFamily="34" charset="0"/>
                <a:cs typeface="Arial" panose="020B0604020202020204" pitchFamily="34" charset="0"/>
              </a:rPr>
              <a:t>fraction of the total cost.  We were delighted to find </a:t>
            </a:r>
            <a:r>
              <a:rPr lang="en-GB" sz="1000" dirty="0" smtClean="0">
                <a:latin typeface="Arial" panose="020B0604020202020204" pitchFamily="34" charset="0"/>
                <a:cs typeface="Arial" panose="020B0604020202020204" pitchFamily="34" charset="0"/>
              </a:rPr>
              <a:t>			the </a:t>
            </a:r>
            <a:r>
              <a:rPr lang="en-GB" sz="1000" dirty="0">
                <a:latin typeface="Arial" panose="020B0604020202020204" pitchFamily="34" charset="0"/>
                <a:cs typeface="Arial" panose="020B0604020202020204" pitchFamily="34" charset="0"/>
              </a:rPr>
              <a:t>construction well advanced and, indeed, within 2 weeks of </a:t>
            </a:r>
            <a:r>
              <a:rPr lang="en-GB" sz="1000" dirty="0" smtClean="0">
                <a:latin typeface="Arial" panose="020B0604020202020204" pitchFamily="34" charset="0"/>
                <a:cs typeface="Arial" panose="020B0604020202020204" pitchFamily="34" charset="0"/>
              </a:rPr>
              <a:t>			our </a:t>
            </a:r>
            <a:r>
              <a:rPr lang="en-GB" sz="1000" dirty="0">
                <a:latin typeface="Arial" panose="020B0604020202020204" pitchFamily="34" charset="0"/>
                <a:cs typeface="Arial" panose="020B0604020202020204" pitchFamily="34" charset="0"/>
              </a:rPr>
              <a:t>departure the roof was on thanks to donation from a </a:t>
            </a:r>
            <a:r>
              <a:rPr lang="en-GB" sz="1000" dirty="0" smtClean="0">
                <a:latin typeface="Arial" panose="020B0604020202020204" pitchFamily="34" charset="0"/>
                <a:cs typeface="Arial" panose="020B0604020202020204" pitchFamily="34" charset="0"/>
              </a:rPr>
              <a:t>			Swedish </a:t>
            </a:r>
            <a:r>
              <a:rPr lang="en-GB" sz="1000" dirty="0">
                <a:latin typeface="Arial" panose="020B0604020202020204" pitchFamily="34" charset="0"/>
                <a:cs typeface="Arial" panose="020B0604020202020204" pitchFamily="34" charset="0"/>
              </a:rPr>
              <a:t>charity</a:t>
            </a:r>
            <a:r>
              <a:rPr lang="en-GB" sz="1000" dirty="0" smtClean="0">
                <a:latin typeface="Arial" panose="020B0604020202020204" pitchFamily="34" charset="0"/>
                <a:cs typeface="Arial" panose="020B0604020202020204" pitchFamily="34" charset="0"/>
              </a:rPr>
              <a:t>.</a:t>
            </a:r>
          </a:p>
          <a:p>
            <a:pPr algn="just"/>
            <a:r>
              <a:rPr lang="en-GB" sz="100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algn="just"/>
            <a:r>
              <a:rPr lang="en-GB" sz="1000" dirty="0" smtClean="0">
                <a:latin typeface="Arial" panose="020B0604020202020204" pitchFamily="34" charset="0"/>
                <a:cs typeface="Arial" panose="020B0604020202020204" pitchFamily="34" charset="0"/>
              </a:rPr>
              <a:t>			The </a:t>
            </a:r>
            <a:r>
              <a:rPr lang="en-GB" sz="1000" dirty="0">
                <a:latin typeface="Arial" panose="020B0604020202020204" pitchFamily="34" charset="0"/>
                <a:cs typeface="Arial" panose="020B0604020202020204" pitchFamily="34" charset="0"/>
              </a:rPr>
              <a:t>next significant building project will be the creation of a </a:t>
            </a:r>
            <a:r>
              <a:rPr lang="en-GB" sz="1000" dirty="0" smtClean="0">
                <a:latin typeface="Arial" panose="020B0604020202020204" pitchFamily="34" charset="0"/>
                <a:cs typeface="Arial" panose="020B0604020202020204" pitchFamily="34" charset="0"/>
              </a:rPr>
              <a:t>			new </a:t>
            </a:r>
            <a:r>
              <a:rPr lang="en-GB" sz="1000" dirty="0">
                <a:latin typeface="Arial" panose="020B0604020202020204" pitchFamily="34" charset="0"/>
                <a:cs typeface="Arial" panose="020B0604020202020204" pitchFamily="34" charset="0"/>
              </a:rPr>
              <a:t>sanitary block as mentioned in the last newsletter.  While </a:t>
            </a:r>
            <a:r>
              <a:rPr lang="en-GB" sz="1000" dirty="0" smtClean="0">
                <a:latin typeface="Arial" panose="020B0604020202020204" pitchFamily="34" charset="0"/>
                <a:cs typeface="Arial" panose="020B0604020202020204" pitchFamily="34" charset="0"/>
              </a:rPr>
              <a:t>			we </a:t>
            </a:r>
            <a:r>
              <a:rPr lang="en-GB" sz="1000" dirty="0">
                <a:latin typeface="Arial" panose="020B0604020202020204" pitchFamily="34" charset="0"/>
                <a:cs typeface="Arial" panose="020B0604020202020204" pitchFamily="34" charset="0"/>
              </a:rPr>
              <a:t>were there, we were able to discuss the siting and design. </a:t>
            </a:r>
            <a:r>
              <a:rPr lang="en-GB" sz="1000" dirty="0" smtClean="0">
                <a:latin typeface="Arial" panose="020B0604020202020204" pitchFamily="34" charset="0"/>
                <a:cs typeface="Arial" panose="020B0604020202020204" pitchFamily="34" charset="0"/>
              </a:rPr>
              <a:t>This </a:t>
            </a:r>
            <a:r>
              <a:rPr lang="en-GB" sz="1000" dirty="0">
                <a:latin typeface="Arial" panose="020B0604020202020204" pitchFamily="34" charset="0"/>
                <a:cs typeface="Arial" panose="020B0604020202020204" pitchFamily="34" charset="0"/>
              </a:rPr>
              <a:t>has been refined to incorporate a bio energy septic tank, </a:t>
            </a:r>
            <a:r>
              <a:rPr lang="en-GB" sz="1000" dirty="0" smtClean="0">
                <a:latin typeface="Arial" panose="020B0604020202020204" pitchFamily="34" charset="0"/>
                <a:cs typeface="Arial" panose="020B0604020202020204" pitchFamily="34" charset="0"/>
              </a:rPr>
              <a:t>and </a:t>
            </a:r>
            <a:r>
              <a:rPr lang="en-GB" sz="1000" dirty="0">
                <a:latin typeface="Arial" panose="020B0604020202020204" pitchFamily="34" charset="0"/>
                <a:cs typeface="Arial" panose="020B0604020202020204" pitchFamily="34" charset="0"/>
              </a:rPr>
              <a:t>following our visit we sent £2000 so the work could get </a:t>
            </a:r>
            <a:r>
              <a:rPr lang="en-GB" sz="1000" dirty="0" smtClean="0">
                <a:latin typeface="Arial" panose="020B0604020202020204" pitchFamily="34" charset="0"/>
                <a:cs typeface="Arial" panose="020B0604020202020204" pitchFamily="34" charset="0"/>
              </a:rPr>
              <a:t>underway</a:t>
            </a:r>
            <a:r>
              <a:rPr lang="en-GB" sz="1000" dirty="0">
                <a:latin typeface="Arial" panose="020B0604020202020204" pitchFamily="34" charset="0"/>
                <a:cs typeface="Arial" panose="020B0604020202020204" pitchFamily="34" charset="0"/>
              </a:rPr>
              <a:t>. Our thanks go to the Rotary Club of Welshpool and </a:t>
            </a:r>
            <a:r>
              <a:rPr lang="en-GB" sz="1000" dirty="0" smtClean="0">
                <a:latin typeface="Arial" panose="020B0604020202020204" pitchFamily="34" charset="0"/>
                <a:cs typeface="Arial" panose="020B0604020202020204" pitchFamily="34" charset="0"/>
              </a:rPr>
              <a:t>District </a:t>
            </a:r>
            <a:r>
              <a:rPr lang="en-GB" sz="1000" dirty="0">
                <a:latin typeface="Arial" panose="020B0604020202020204" pitchFamily="34" charset="0"/>
                <a:cs typeface="Arial" panose="020B0604020202020204" pitchFamily="34" charset="0"/>
              </a:rPr>
              <a:t>as well as to a private donor which made this possible. </a:t>
            </a:r>
            <a:r>
              <a:rPr lang="en-GB" sz="1000" dirty="0" smtClean="0">
                <a:latin typeface="Arial" panose="020B0604020202020204" pitchFamily="34" charset="0"/>
                <a:cs typeface="Arial" panose="020B0604020202020204" pitchFamily="34" charset="0"/>
              </a:rPr>
              <a:t>We </a:t>
            </a:r>
            <a:r>
              <a:rPr lang="en-GB" sz="1000" dirty="0">
                <a:latin typeface="Arial" panose="020B0604020202020204" pitchFamily="34" charset="0"/>
                <a:cs typeface="Arial" panose="020B0604020202020204" pitchFamily="34" charset="0"/>
              </a:rPr>
              <a:t>will need to raise a further £1600 to complete the job in due course. We have also recognised the continuing need for more solar power and have sent a further £800 to add a second panel on the roof of the new classroom block</a:t>
            </a:r>
            <a:r>
              <a:rPr lang="en-GB" sz="1000" dirty="0" smtClean="0">
                <a:latin typeface="Arial" panose="020B0604020202020204" pitchFamily="34" charset="0"/>
                <a:cs typeface="Arial" panose="020B0604020202020204" pitchFamily="34" charset="0"/>
              </a:rPr>
              <a:t>.</a:t>
            </a:r>
            <a:endParaRPr lang="en-GB" sz="10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4097420" y="1266004"/>
            <a:ext cx="2219351" cy="1533405"/>
          </a:xfrm>
          <a:prstGeom prst="rect">
            <a:avLst/>
          </a:prstGeom>
        </p:spPr>
      </p:pic>
      <p:sp>
        <p:nvSpPr>
          <p:cNvPr id="4" name="TextBox 3"/>
          <p:cNvSpPr txBox="1"/>
          <p:nvPr/>
        </p:nvSpPr>
        <p:spPr>
          <a:xfrm>
            <a:off x="245654" y="922022"/>
            <a:ext cx="3795414" cy="2400657"/>
          </a:xfrm>
          <a:prstGeom prst="rect">
            <a:avLst/>
          </a:prstGeom>
          <a:noFill/>
        </p:spPr>
        <p:txBody>
          <a:bodyPr wrap="square" rtlCol="0">
            <a:spAutoFit/>
          </a:bodyPr>
          <a:lstStyle/>
          <a:p>
            <a:pPr algn="just"/>
            <a:r>
              <a:rPr lang="en-GB" sz="1000" dirty="0">
                <a:latin typeface="Arial" panose="020B0604020202020204" pitchFamily="34" charset="0"/>
                <a:cs typeface="Arial" panose="020B0604020202020204" pitchFamily="34" charset="0"/>
              </a:rPr>
              <a:t>Arriving at MCJS on the first morning of our latest visit, we were greeted by many smiling faces. The children’s joy at being at school was evident. The school has continued to grow and there are now 160 children on roll. This growth must in part be due to the high academic standards being achieved by the school and its staff. Seeing the new classroom block in use was gratifying – SEDCU made a major contribution to this construction project and another charity, School Places, supported us in this. </a:t>
            </a:r>
            <a:endParaRPr lang="en-GB" sz="1000" dirty="0" smtClean="0">
              <a:latin typeface="Arial" panose="020B0604020202020204" pitchFamily="34" charset="0"/>
              <a:cs typeface="Arial" panose="020B0604020202020204" pitchFamily="34" charset="0"/>
            </a:endParaRPr>
          </a:p>
          <a:p>
            <a:pPr algn="just"/>
            <a:endParaRPr lang="en-GB" sz="1000" dirty="0">
              <a:latin typeface="Arial" panose="020B0604020202020204" pitchFamily="34" charset="0"/>
              <a:cs typeface="Arial" panose="020B0604020202020204" pitchFamily="34" charset="0"/>
            </a:endParaRPr>
          </a:p>
          <a:p>
            <a:pPr algn="just"/>
            <a:r>
              <a:rPr lang="en-GB" sz="1000" dirty="0">
                <a:latin typeface="Arial" panose="020B0604020202020204" pitchFamily="34" charset="0"/>
                <a:cs typeface="Arial" panose="020B0604020202020204" pitchFamily="34" charset="0"/>
              </a:rPr>
              <a:t>We were able to sit in on part of a lesson in each class and the children were happy to show us their work. We currently sponsor 13 children at the school, three of whom have just taken their P7 Leaving Exams and will be eagerly awaiting their results. They all told us they are hoping to continue their education at secondary level – we wish them luck</a:t>
            </a:r>
            <a:r>
              <a:rPr lang="en-GB" sz="1000" dirty="0" smtClean="0">
                <a:latin typeface="Arial" panose="020B0604020202020204" pitchFamily="34" charset="0"/>
                <a:cs typeface="Arial" panose="020B0604020202020204" pitchFamily="34" charset="0"/>
              </a:rPr>
              <a:t>!</a:t>
            </a:r>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80" y="3406709"/>
            <a:ext cx="2340260" cy="1760873"/>
          </a:xfrm>
          <a:prstGeom prst="rect">
            <a:avLst/>
          </a:prstGeom>
          <a:noFill/>
        </p:spPr>
      </p:pic>
      <p:sp>
        <p:nvSpPr>
          <p:cNvPr id="5" name="TextBox 4"/>
          <p:cNvSpPr txBox="1"/>
          <p:nvPr/>
        </p:nvSpPr>
        <p:spPr>
          <a:xfrm>
            <a:off x="245654" y="6609184"/>
            <a:ext cx="6406697" cy="3339376"/>
          </a:xfrm>
          <a:prstGeom prst="rect">
            <a:avLst/>
          </a:prstGeom>
          <a:noFill/>
        </p:spPr>
        <p:txBody>
          <a:bodyPr wrap="square" rtlCol="0">
            <a:spAutoFit/>
          </a:bodyPr>
          <a:lstStyle/>
          <a:p>
            <a:pPr algn="just"/>
            <a:r>
              <a:rPr lang="en-GB" sz="1100" b="1" u="sng" dirty="0"/>
              <a:t>KISORO DEMONSTRATION SCHOOL (KDS</a:t>
            </a:r>
            <a:r>
              <a:rPr lang="en-GB" sz="1100" b="1" u="sng" dirty="0" smtClean="0"/>
              <a:t>)</a:t>
            </a:r>
            <a:endParaRPr lang="en-GB" sz="1000" dirty="0" smtClean="0"/>
          </a:p>
          <a:p>
            <a:pPr algn="just"/>
            <a:endParaRPr lang="en-GB" sz="1000" dirty="0"/>
          </a:p>
          <a:p>
            <a:pPr algn="just"/>
            <a:r>
              <a:rPr lang="en-GB" sz="1000" dirty="0" smtClean="0"/>
              <a:t>Since </a:t>
            </a:r>
            <a:r>
              <a:rPr lang="en-GB" sz="1000" dirty="0"/>
              <a:t>our last visit, there been a significant growth of 27% in the number of children with disabilities attending KDS. The charity Sustain for Life (</a:t>
            </a:r>
            <a:r>
              <a:rPr lang="en-GB" sz="1000" dirty="0" err="1"/>
              <a:t>SfL</a:t>
            </a:r>
            <a:r>
              <a:rPr lang="en-GB" sz="1000" dirty="0"/>
              <a:t>) has funded renovation of </a:t>
            </a:r>
            <a:r>
              <a:rPr lang="en-GB" sz="1000" dirty="0"/>
              <a:t>several buildings and is now constructing a new dormitory block for deaf </a:t>
            </a:r>
            <a:r>
              <a:rPr lang="en-GB" sz="1000" dirty="0" smtClean="0"/>
              <a:t>pupils. We </a:t>
            </a:r>
            <a:r>
              <a:rPr lang="en-GB" sz="1000" dirty="0"/>
              <a:t>have been asked to consider supporting </a:t>
            </a:r>
            <a:r>
              <a:rPr lang="en-GB" sz="1000" dirty="0" smtClean="0"/>
              <a:t>one </a:t>
            </a:r>
            <a:r>
              <a:rPr lang="en-GB" sz="1000" dirty="0"/>
              <a:t>other exceptionally needy </a:t>
            </a:r>
            <a:r>
              <a:rPr lang="en-GB" sz="1000" dirty="0" smtClean="0"/>
              <a:t>child.</a:t>
            </a:r>
          </a:p>
          <a:p>
            <a:pPr algn="just"/>
            <a:endParaRPr lang="en-GB" sz="1000" dirty="0"/>
          </a:p>
          <a:p>
            <a:pPr algn="just"/>
            <a:endParaRPr lang="en-GB" sz="1000" dirty="0"/>
          </a:p>
          <a:p>
            <a:pPr algn="just"/>
            <a:r>
              <a:rPr lang="en-GB" sz="1000" dirty="0" smtClean="0"/>
              <a:t>			As </a:t>
            </a:r>
            <a:r>
              <a:rPr lang="en-GB" sz="1000" dirty="0"/>
              <a:t>is traditional, we were treated to a musical performance. In the </a:t>
            </a:r>
            <a:r>
              <a:rPr lang="en-GB" sz="1000" dirty="0" smtClean="0"/>
              <a:t>			past</a:t>
            </a:r>
            <a:r>
              <a:rPr lang="en-GB" sz="1000" dirty="0"/>
              <a:t>, SEDCU has donated a number of musical instruments and </a:t>
            </a:r>
            <a:r>
              <a:rPr lang="en-GB" sz="1000" dirty="0" smtClean="0"/>
              <a:t>			amplification </a:t>
            </a:r>
            <a:r>
              <a:rPr lang="en-GB" sz="1000" dirty="0"/>
              <a:t>equipment, and we were delighted to see instruments </a:t>
            </a:r>
            <a:r>
              <a:rPr lang="en-GB" sz="1000" dirty="0" smtClean="0"/>
              <a:t>			being </a:t>
            </a:r>
            <a:r>
              <a:rPr lang="en-GB" sz="1000" dirty="0"/>
              <a:t>played by disabled as well as able-bodied children. To see the </a:t>
            </a:r>
            <a:r>
              <a:rPr lang="en-GB" sz="1000" dirty="0" smtClean="0"/>
              <a:t>			blind </a:t>
            </a:r>
            <a:r>
              <a:rPr lang="en-GB" sz="1000" dirty="0"/>
              <a:t>and deaf dancing and singing was truly humbling.  We were </a:t>
            </a:r>
            <a:r>
              <a:rPr lang="en-GB" sz="1000" dirty="0" smtClean="0"/>
              <a:t>			told </a:t>
            </a:r>
            <a:r>
              <a:rPr lang="en-GB" sz="1000" dirty="0"/>
              <a:t>how important the jazz band had become for the school</a:t>
            </a:r>
            <a:r>
              <a:rPr lang="en-GB" sz="1000" dirty="0" smtClean="0"/>
              <a:t>.</a:t>
            </a:r>
          </a:p>
          <a:p>
            <a:pPr algn="just"/>
            <a:endParaRPr lang="en-GB" sz="1000" dirty="0"/>
          </a:p>
          <a:p>
            <a:pPr algn="just"/>
            <a:endParaRPr lang="en-GB" sz="1000" dirty="0" smtClean="0"/>
          </a:p>
          <a:p>
            <a:pPr algn="just"/>
            <a:r>
              <a:rPr lang="en-GB" sz="1000" dirty="0"/>
              <a:t>			</a:t>
            </a:r>
            <a:r>
              <a:rPr lang="en-GB" sz="1000" b="1" dirty="0"/>
              <a:t>This photo shows the Band being led by W, a sponsored blind </a:t>
            </a:r>
            <a:r>
              <a:rPr lang="en-GB" sz="1000" b="1" dirty="0" smtClean="0"/>
              <a:t>boy			who </a:t>
            </a:r>
            <a:r>
              <a:rPr lang="en-GB" sz="1000" b="1" dirty="0"/>
              <a:t>is playing the trumpet solo</a:t>
            </a:r>
            <a:r>
              <a:rPr lang="en-GB" sz="1000" dirty="0"/>
              <a:t>	</a:t>
            </a:r>
          </a:p>
          <a:p>
            <a:pPr algn="just"/>
            <a:endParaRPr lang="en-GB" sz="1000" dirty="0" smtClean="0"/>
          </a:p>
          <a:p>
            <a:pPr algn="just"/>
            <a:endParaRPr lang="en-GB" sz="1000" dirty="0"/>
          </a:p>
          <a:p>
            <a:pPr algn="just"/>
            <a:endParaRPr lang="en-GB" sz="1000" dirty="0" smtClean="0"/>
          </a:p>
          <a:p>
            <a:pPr algn="just"/>
            <a:endParaRPr lang="en-GB" sz="1000" dirty="0"/>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656" y="7725308"/>
            <a:ext cx="2412268" cy="1800200"/>
          </a:xfrm>
          <a:prstGeom prst="rect">
            <a:avLst/>
          </a:prstGeom>
          <a:noFill/>
          <a:ln>
            <a:noFill/>
          </a:ln>
        </p:spPr>
      </p:pic>
    </p:spTree>
    <p:extLst>
      <p:ext uri="{BB962C8B-B14F-4D97-AF65-F5344CB8AC3E}">
        <p14:creationId xmlns:p14="http://schemas.microsoft.com/office/powerpoint/2010/main" val="60627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80" name="Text Box 11"/>
          <p:cNvSpPr txBox="1">
            <a:spLocks noChangeArrowheads="1"/>
          </p:cNvSpPr>
          <p:nvPr/>
        </p:nvSpPr>
        <p:spPr bwMode="auto">
          <a:xfrm>
            <a:off x="246622" y="377672"/>
            <a:ext cx="1031051"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December 2019</a:t>
            </a:r>
            <a:endParaRPr lang="en-GB" altLang="en-US" sz="900" b="1" dirty="0">
              <a:solidFill>
                <a:srgbClr val="4C4C4C"/>
              </a:solidFill>
              <a:latin typeface="+mj-lt"/>
            </a:endParaRPr>
          </a:p>
        </p:txBody>
      </p:sp>
      <p:sp>
        <p:nvSpPr>
          <p:cNvPr id="3082" name="Text Box 13"/>
          <p:cNvSpPr txBox="1">
            <a:spLocks noChangeArrowheads="1"/>
          </p:cNvSpPr>
          <p:nvPr/>
        </p:nvSpPr>
        <p:spPr bwMode="auto">
          <a:xfrm>
            <a:off x="5589240" y="377672"/>
            <a:ext cx="928459"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Newsletter 12</a:t>
            </a:r>
            <a:endParaRPr lang="en-GB" altLang="en-US" sz="900" b="1" dirty="0">
              <a:solidFill>
                <a:srgbClr val="4C4C4C"/>
              </a:solidFill>
              <a:latin typeface="+mj-lt"/>
            </a:endParaRPr>
          </a:p>
        </p:txBody>
      </p:sp>
      <p:sp>
        <p:nvSpPr>
          <p:cNvPr id="7"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p:cNvSpPr/>
          <p:nvPr/>
        </p:nvSpPr>
        <p:spPr>
          <a:xfrm>
            <a:off x="6201308" y="39607"/>
            <a:ext cx="530915" cy="246221"/>
          </a:xfrm>
          <a:prstGeom prst="rect">
            <a:avLst/>
          </a:prstGeom>
        </p:spPr>
        <p:txBody>
          <a:bodyPr wrap="none">
            <a:spAutoFit/>
          </a:bodyPr>
          <a:lstStyle/>
          <a:p>
            <a:r>
              <a:rPr lang="en-GB" sz="1000" dirty="0" smtClean="0"/>
              <a:t>Page </a:t>
            </a:r>
            <a:r>
              <a:rPr lang="en-GB" sz="1000" dirty="0" smtClean="0"/>
              <a:t>5</a:t>
            </a:r>
            <a:endParaRPr lang="en-GB" sz="1000" dirty="0"/>
          </a:p>
        </p:txBody>
      </p:sp>
      <p:sp>
        <p:nvSpPr>
          <p:cNvPr id="4" name="TextBox 3"/>
          <p:cNvSpPr txBox="1"/>
          <p:nvPr/>
        </p:nvSpPr>
        <p:spPr>
          <a:xfrm>
            <a:off x="152636" y="5671519"/>
            <a:ext cx="6459253" cy="21082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u="sng" dirty="0"/>
              <a:t>HORNBY HIGH </a:t>
            </a:r>
            <a:r>
              <a:rPr lang="en-GB" sz="1100" b="1" u="sng" dirty="0" smtClean="0"/>
              <a:t>SCHOOL</a:t>
            </a:r>
          </a:p>
          <a:p>
            <a:pPr algn="just"/>
            <a:endParaRPr lang="en-GB" sz="1000" dirty="0"/>
          </a:p>
          <a:p>
            <a:pPr algn="just"/>
            <a:r>
              <a:rPr lang="en-GB" sz="1000" dirty="0" smtClean="0"/>
              <a:t>			SEDCU </a:t>
            </a:r>
            <a:r>
              <a:rPr lang="en-GB" sz="1000" dirty="0"/>
              <a:t>currently supports one blind girl who attends Hornby </a:t>
            </a:r>
            <a:r>
              <a:rPr lang="en-GB" sz="1000" dirty="0" smtClean="0"/>
              <a:t>			High </a:t>
            </a:r>
            <a:r>
              <a:rPr lang="en-GB" sz="1000" dirty="0"/>
              <a:t>at secondary level and has just taken her ‘O’ level exams.  </a:t>
            </a:r>
            <a:r>
              <a:rPr lang="en-GB" sz="1000" dirty="0" smtClean="0"/>
              <a:t>			The </a:t>
            </a:r>
            <a:r>
              <a:rPr lang="en-GB" sz="1000" dirty="0"/>
              <a:t>school approached SEDCU about funding for a team of 20 </a:t>
            </a:r>
            <a:r>
              <a:rPr lang="en-GB" sz="1000" dirty="0" smtClean="0"/>
              <a:t>			blind </a:t>
            </a:r>
            <a:r>
              <a:rPr lang="en-GB" sz="1000" dirty="0"/>
              <a:t>and partially sighted children, supported by 3 teachers, to </a:t>
            </a:r>
            <a:r>
              <a:rPr lang="en-GB" sz="1000" dirty="0" smtClean="0"/>
              <a:t>			participate </a:t>
            </a:r>
            <a:r>
              <a:rPr lang="en-GB" sz="1000" dirty="0"/>
              <a:t>in a National Disability Sports Gala for older </a:t>
            </a:r>
            <a:r>
              <a:rPr lang="en-GB" sz="1000" dirty="0" smtClean="0"/>
              <a:t>			children </a:t>
            </a:r>
            <a:r>
              <a:rPr lang="en-GB" sz="1000" dirty="0"/>
              <a:t>to be organised by the Ugandan Paralympic </a:t>
            </a:r>
            <a:r>
              <a:rPr lang="en-GB" sz="1000" dirty="0" smtClean="0"/>
              <a:t>			Committee </a:t>
            </a:r>
            <a:r>
              <a:rPr lang="en-GB" sz="1000" dirty="0"/>
              <a:t>(UPC) in </a:t>
            </a:r>
            <a:r>
              <a:rPr lang="en-GB" sz="1000" dirty="0" err="1"/>
              <a:t>Mpigi</a:t>
            </a:r>
            <a:r>
              <a:rPr lang="en-GB" sz="1000" dirty="0"/>
              <a:t>. These games were to be used by </a:t>
            </a:r>
            <a:r>
              <a:rPr lang="en-GB" sz="1000" dirty="0" smtClean="0"/>
              <a:t>			the </a:t>
            </a:r>
            <a:r>
              <a:rPr lang="en-GB" sz="1000" dirty="0"/>
              <a:t>UPC to select athletes to be  invited to participate in the </a:t>
            </a:r>
            <a:r>
              <a:rPr lang="en-GB" sz="1000" dirty="0" smtClean="0"/>
              <a:t>			African </a:t>
            </a:r>
            <a:r>
              <a:rPr lang="en-GB" sz="1000" dirty="0"/>
              <a:t>Paralympic Games Qualifiers in Morocco in January </a:t>
            </a:r>
            <a:r>
              <a:rPr lang="en-GB" sz="1000" dirty="0" smtClean="0"/>
              <a:t>			2020</a:t>
            </a:r>
            <a:r>
              <a:rPr lang="en-GB" sz="1000" dirty="0"/>
              <a:t>, and thereafter the Tokyo Paralympic Games in August </a:t>
            </a:r>
            <a:r>
              <a:rPr lang="en-GB" sz="1000" dirty="0" smtClean="0"/>
              <a:t>			2020 </a:t>
            </a:r>
            <a:r>
              <a:rPr lang="en-GB" sz="1000" dirty="0"/>
              <a:t>(these later stages to be funded by the Government). </a:t>
            </a:r>
            <a:endParaRPr lang="en-GB" dirty="0"/>
          </a:p>
        </p:txBody>
      </p:sp>
      <p:sp>
        <p:nvSpPr>
          <p:cNvPr id="3" name="TextBox 2"/>
          <p:cNvSpPr txBox="1"/>
          <p:nvPr/>
        </p:nvSpPr>
        <p:spPr>
          <a:xfrm>
            <a:off x="1845837" y="781328"/>
            <a:ext cx="1927979" cy="1015663"/>
          </a:xfrm>
          <a:prstGeom prst="rect">
            <a:avLst/>
          </a:prstGeom>
          <a:noFill/>
        </p:spPr>
        <p:txBody>
          <a:bodyPr wrap="square" rtlCol="0">
            <a:spAutoFit/>
          </a:bodyPr>
          <a:lstStyle/>
          <a:p>
            <a:pPr algn="just"/>
            <a:r>
              <a:rPr lang="en-GB" sz="1000" dirty="0"/>
              <a:t>The Arts and Crafts project has continued to flourish, the children are constantly learning new skills, and getting real satisfaction from being able to produce knitwear, plaques and bags.</a:t>
            </a:r>
            <a:endParaRPr lang="en-GB" sz="1000" dirty="0"/>
          </a:p>
        </p:txBody>
      </p:sp>
      <p:pic>
        <p:nvPicPr>
          <p:cNvPr id="9" name="Picture 8"/>
          <p:cNvPicPr>
            <a:picLocks noChangeAspect="1"/>
          </p:cNvPicPr>
          <p:nvPr/>
        </p:nvPicPr>
        <p:blipFill>
          <a:blip r:embed="rId3"/>
          <a:stretch>
            <a:fillRect/>
          </a:stretch>
        </p:blipFill>
        <p:spPr>
          <a:xfrm>
            <a:off x="152636" y="781526"/>
            <a:ext cx="1691601" cy="1127734"/>
          </a:xfrm>
          <a:prstGeom prst="rect">
            <a:avLst/>
          </a:prstGeom>
        </p:spPr>
      </p:pic>
      <p:sp>
        <p:nvSpPr>
          <p:cNvPr id="10" name="TextBox 9"/>
          <p:cNvSpPr txBox="1"/>
          <p:nvPr/>
        </p:nvSpPr>
        <p:spPr>
          <a:xfrm>
            <a:off x="5085415" y="700348"/>
            <a:ext cx="1656184" cy="1631216"/>
          </a:xfrm>
          <a:prstGeom prst="rect">
            <a:avLst/>
          </a:prstGeom>
          <a:noFill/>
        </p:spPr>
        <p:txBody>
          <a:bodyPr wrap="square" rtlCol="0">
            <a:spAutoFit/>
          </a:bodyPr>
          <a:lstStyle/>
          <a:p>
            <a:pPr algn="just"/>
            <a:r>
              <a:rPr lang="en-GB" sz="1000" dirty="0"/>
              <a:t>Some of you may recall the deaf girl E who graduated from vocational college last year.  This year she has returned to KDS where she has been developing her design skills, sewing school uniforms and helping other children to knit school sweaters. </a:t>
            </a:r>
            <a:endParaRPr lang="en-GB" sz="1000" dirty="0"/>
          </a:p>
        </p:txBody>
      </p:sp>
      <p:pic>
        <p:nvPicPr>
          <p:cNvPr id="11" name="Picture 10"/>
          <p:cNvPicPr>
            <a:picLocks noChangeAspect="1"/>
          </p:cNvPicPr>
          <p:nvPr/>
        </p:nvPicPr>
        <p:blipFill>
          <a:blip r:embed="rId4"/>
          <a:stretch>
            <a:fillRect/>
          </a:stretch>
        </p:blipFill>
        <p:spPr>
          <a:xfrm>
            <a:off x="3858213" y="750436"/>
            <a:ext cx="1148279" cy="1531039"/>
          </a:xfrm>
          <a:prstGeom prst="rect">
            <a:avLst/>
          </a:prstGeom>
        </p:spPr>
      </p:pic>
      <p:sp>
        <p:nvSpPr>
          <p:cNvPr id="13" name="TextBox 12"/>
          <p:cNvSpPr txBox="1"/>
          <p:nvPr/>
        </p:nvSpPr>
        <p:spPr>
          <a:xfrm>
            <a:off x="58129" y="2406624"/>
            <a:ext cx="6611231" cy="3170099"/>
          </a:xfrm>
          <a:prstGeom prst="rect">
            <a:avLst/>
          </a:prstGeom>
          <a:noFill/>
        </p:spPr>
        <p:txBody>
          <a:bodyPr wrap="square" rtlCol="0">
            <a:spAutoFit/>
          </a:bodyPr>
          <a:lstStyle/>
          <a:p>
            <a:pPr algn="just"/>
            <a:r>
              <a:rPr lang="en-GB" sz="1000" dirty="0"/>
              <a:t>For the 4th year, SEDCU  has provided funds (just over £1000) to enable the KDS special needs children to participate in the National Sports Gala organised by the Ugandan Paralympic Committee at </a:t>
            </a:r>
            <a:r>
              <a:rPr lang="en-GB" sz="1000" dirty="0" err="1"/>
              <a:t>Mpigi</a:t>
            </a:r>
            <a:r>
              <a:rPr lang="en-GB" sz="1000" dirty="0"/>
              <a:t>.  A total of 28 children participated (including those sponsored by SEDCU and </a:t>
            </a:r>
            <a:r>
              <a:rPr lang="en-GB" sz="1000" dirty="0" err="1"/>
              <a:t>SfL</a:t>
            </a:r>
            <a:r>
              <a:rPr lang="en-GB" sz="1000" dirty="0"/>
              <a:t>) and they were accompanied by three teachers and five volunteer guides. The participants were in three categories: blind (8), low vision (5), deaf (10), they participated in a number of track and field events, and the team came top overall – a wonderful achievement, well done!     </a:t>
            </a:r>
            <a:endParaRPr lang="en-GB" sz="1000" dirty="0" smtClean="0"/>
          </a:p>
          <a:p>
            <a:pPr algn="just"/>
            <a:endParaRPr lang="en-GB" sz="1000" dirty="0"/>
          </a:p>
          <a:p>
            <a:pPr algn="just"/>
            <a:endParaRPr lang="en-GB" sz="1000" dirty="0" smtClean="0"/>
          </a:p>
          <a:p>
            <a:pPr algn="just"/>
            <a:r>
              <a:rPr lang="en-GB" sz="1000" dirty="0" smtClean="0"/>
              <a:t>			For </a:t>
            </a:r>
            <a:r>
              <a:rPr lang="en-GB" sz="1000" dirty="0"/>
              <a:t>the 5</a:t>
            </a:r>
            <a:r>
              <a:rPr lang="en-GB" sz="1000" baseline="30000" dirty="0"/>
              <a:t>th</a:t>
            </a:r>
            <a:r>
              <a:rPr lang="en-GB" sz="1000" dirty="0"/>
              <a:t> year, SEDCU provided the required funding (about £</a:t>
            </a:r>
            <a:r>
              <a:rPr lang="en-GB" sz="1000" dirty="0" smtClean="0"/>
              <a:t>1100)				to </a:t>
            </a:r>
            <a:r>
              <a:rPr lang="en-GB" sz="1000" dirty="0"/>
              <a:t>enable KDS to send a scout troop of 13 children to participate in </a:t>
            </a:r>
            <a:r>
              <a:rPr lang="en-GB" sz="1000" dirty="0" smtClean="0"/>
              <a:t>the				Uganda </a:t>
            </a:r>
            <a:r>
              <a:rPr lang="en-GB" sz="1000" dirty="0"/>
              <a:t>National Scouting Competition in Kampala which has </a:t>
            </a:r>
            <a:r>
              <a:rPr lang="en-GB" sz="1000" dirty="0" smtClean="0"/>
              <a:t>specific				classes </a:t>
            </a:r>
            <a:r>
              <a:rPr lang="en-GB" sz="1000" dirty="0"/>
              <a:t>for deaf and for blind scouts. They did extremely well with both </a:t>
            </a:r>
            <a:r>
              <a:rPr lang="en-GB" sz="1000" dirty="0" smtClean="0"/>
              <a:t>			the </a:t>
            </a:r>
            <a:r>
              <a:rPr lang="en-GB" sz="1000" dirty="0"/>
              <a:t>blind and deaf teams coming first in their classes out of ten districts </a:t>
            </a:r>
            <a:r>
              <a:rPr lang="en-GB" sz="1000" dirty="0" smtClean="0"/>
              <a:t>			that </a:t>
            </a:r>
            <a:r>
              <a:rPr lang="en-GB" sz="1000" dirty="0"/>
              <a:t>participated.  We thank the Rotary Club of Hexham for making this </a:t>
            </a:r>
            <a:r>
              <a:rPr lang="en-GB" sz="1000" dirty="0" smtClean="0"/>
              <a:t>			possible</a:t>
            </a:r>
            <a:r>
              <a:rPr lang="en-GB" sz="1000" dirty="0"/>
              <a:t>. As a result, the troop were invited to represent Uganda in the </a:t>
            </a:r>
            <a:r>
              <a:rPr lang="en-GB" sz="1000" dirty="0" smtClean="0"/>
              <a:t>				East </a:t>
            </a:r>
            <a:r>
              <a:rPr lang="en-GB" sz="1000" dirty="0"/>
              <a:t>African Competition to be held in South </a:t>
            </a:r>
            <a:r>
              <a:rPr lang="en-GB" sz="1000" dirty="0" smtClean="0"/>
              <a:t>Sudan, </a:t>
            </a:r>
            <a:r>
              <a:rPr lang="en-GB" sz="1000" dirty="0"/>
              <a:t>which was </a:t>
            </a:r>
            <a:r>
              <a:rPr lang="en-GB" sz="1000" dirty="0" smtClean="0"/>
              <a:t>				subsequently </a:t>
            </a:r>
            <a:r>
              <a:rPr lang="en-GB" sz="1000" dirty="0"/>
              <a:t>moved to Rwanda</a:t>
            </a:r>
            <a:r>
              <a:rPr lang="en-GB" sz="1000" dirty="0" smtClean="0"/>
              <a:t>.  </a:t>
            </a:r>
            <a:r>
              <a:rPr lang="en-GB" sz="1000" dirty="0"/>
              <a:t>However, the SEDCU trustees have reluctantly decided not to fund this as the cost was disproportionate and beyond our </a:t>
            </a:r>
            <a:r>
              <a:rPr lang="en-GB" sz="1000" dirty="0" smtClean="0"/>
              <a:t>resources. Also </a:t>
            </a:r>
            <a:r>
              <a:rPr lang="en-GB" sz="1000" dirty="0"/>
              <a:t>we felt that such a large sum would be better spent on other ways to benefit many more children. Another factor was the current poor relations between Uganda and Rwanda which had forced the border to be closed normal traffic, possibly </a:t>
            </a:r>
            <a:r>
              <a:rPr lang="en-GB" sz="1000" dirty="0" smtClean="0"/>
              <a:t>putting the competitors </a:t>
            </a:r>
            <a:r>
              <a:rPr lang="en-GB" sz="1000" dirty="0"/>
              <a:t>in </a:t>
            </a:r>
            <a:r>
              <a:rPr lang="en-GB" sz="1000" dirty="0" smtClean="0"/>
              <a:t>doubt.</a:t>
            </a:r>
            <a:endParaRPr lang="en-GB" sz="1000" dirty="0"/>
          </a:p>
        </p:txBody>
      </p:sp>
      <p:pic>
        <p:nvPicPr>
          <p:cNvPr id="14" name="Picture 13"/>
          <p:cNvPicPr>
            <a:picLocks noChangeAspect="1"/>
          </p:cNvPicPr>
          <p:nvPr/>
        </p:nvPicPr>
        <p:blipFill>
          <a:blip r:embed="rId5"/>
          <a:stretch>
            <a:fillRect/>
          </a:stretch>
        </p:blipFill>
        <p:spPr>
          <a:xfrm>
            <a:off x="425884" y="3476836"/>
            <a:ext cx="2188048" cy="1381763"/>
          </a:xfrm>
          <a:prstGeom prst="rect">
            <a:avLst/>
          </a:prstGeom>
        </p:spPr>
      </p:pic>
      <p:pic>
        <p:nvPicPr>
          <p:cNvPr id="15" name="Picture 14"/>
          <p:cNvPicPr>
            <a:picLocks noChangeAspect="1"/>
          </p:cNvPicPr>
          <p:nvPr/>
        </p:nvPicPr>
        <p:blipFill>
          <a:blip r:embed="rId6"/>
          <a:stretch>
            <a:fillRect/>
          </a:stretch>
        </p:blipFill>
        <p:spPr>
          <a:xfrm>
            <a:off x="425884" y="5997116"/>
            <a:ext cx="2251589" cy="1692188"/>
          </a:xfrm>
          <a:prstGeom prst="rect">
            <a:avLst/>
          </a:prstGeom>
        </p:spPr>
      </p:pic>
      <p:sp>
        <p:nvSpPr>
          <p:cNvPr id="16" name="Rectangle 15"/>
          <p:cNvSpPr/>
          <p:nvPr/>
        </p:nvSpPr>
        <p:spPr>
          <a:xfrm>
            <a:off x="651714" y="7887868"/>
            <a:ext cx="3924436" cy="1938992"/>
          </a:xfrm>
          <a:prstGeom prst="rect">
            <a:avLst/>
          </a:prstGeom>
        </p:spPr>
        <p:txBody>
          <a:bodyPr wrap="square">
            <a:spAutoFit/>
          </a:bodyPr>
          <a:lstStyle/>
          <a:p>
            <a:pPr lvl="0" algn="just"/>
            <a:r>
              <a:rPr lang="en-GB" sz="1000" b="1" u="sng" dirty="0">
                <a:solidFill>
                  <a:srgbClr val="000000"/>
                </a:solidFill>
              </a:rPr>
              <a:t>KISORO VISION SECONDARY SCHOOL (KVSS)</a:t>
            </a:r>
          </a:p>
          <a:p>
            <a:pPr lvl="0" algn="just"/>
            <a:endParaRPr lang="en-GB" sz="1000" dirty="0">
              <a:solidFill>
                <a:srgbClr val="000000"/>
              </a:solidFill>
            </a:endParaRPr>
          </a:p>
          <a:p>
            <a:pPr lvl="0" algn="just"/>
            <a:r>
              <a:rPr lang="en-GB" sz="1000" dirty="0">
                <a:solidFill>
                  <a:srgbClr val="000000"/>
                </a:solidFill>
              </a:rPr>
              <a:t>We are pleased to report that 3 children are now being                                                        sponsored through SEDCU to attend KVSS. This is a large and growing private secondary school </a:t>
            </a:r>
            <a:r>
              <a:rPr lang="en-GB" sz="1000" dirty="0" smtClean="0">
                <a:solidFill>
                  <a:srgbClr val="000000"/>
                </a:solidFill>
              </a:rPr>
              <a:t>with about </a:t>
            </a:r>
            <a:r>
              <a:rPr lang="en-GB" sz="1000" dirty="0">
                <a:solidFill>
                  <a:srgbClr val="000000"/>
                </a:solidFill>
              </a:rPr>
              <a:t>1200 pupils</a:t>
            </a:r>
            <a:r>
              <a:rPr lang="en-GB" sz="1000" dirty="0" smtClean="0">
                <a:solidFill>
                  <a:srgbClr val="000000"/>
                </a:solidFill>
              </a:rPr>
              <a:t>. </a:t>
            </a:r>
            <a:r>
              <a:rPr lang="en-GB" sz="1000" dirty="0" smtClean="0">
                <a:solidFill>
                  <a:srgbClr val="FF0000"/>
                </a:solidFill>
              </a:rPr>
              <a:t>KVSS in 2020, always depending on their results in the Leaving Certificate exam. </a:t>
            </a:r>
            <a:r>
              <a:rPr lang="en-GB" sz="1000" dirty="0">
                <a:solidFill>
                  <a:srgbClr val="000000"/>
                </a:solidFill>
              </a:rPr>
              <a:t>It is developing an excellent reputation, and it is hoped that further children from the MCJS P7 class will be able to attend KVSS , always depending on their Leaving Certificate exam results. </a:t>
            </a:r>
          </a:p>
          <a:p>
            <a:pPr lvl="0" algn="just"/>
            <a:endParaRPr lang="en-GB" sz="1000" dirty="0">
              <a:solidFill>
                <a:srgbClr val="000000"/>
              </a:solidFill>
            </a:endParaRPr>
          </a:p>
          <a:p>
            <a:pPr lvl="0" algn="just"/>
            <a:r>
              <a:rPr lang="en-GB" sz="1000" dirty="0" smtClean="0">
                <a:solidFill>
                  <a:srgbClr val="000000"/>
                </a:solidFill>
              </a:rPr>
              <a:t>The photo shows Ben </a:t>
            </a:r>
            <a:r>
              <a:rPr lang="en-GB" sz="1000" dirty="0">
                <a:solidFill>
                  <a:srgbClr val="000000"/>
                </a:solidFill>
              </a:rPr>
              <a:t>with the Head Teacher in the middle and our MCDO contact and friend to SEDCU on the right.</a:t>
            </a:r>
            <a:endParaRPr lang="en-GB" sz="1000" dirty="0">
              <a:solidFill>
                <a:srgbClr val="000000"/>
              </a:solidFill>
            </a:endParaRPr>
          </a:p>
        </p:txBody>
      </p:sp>
      <p:pic>
        <p:nvPicPr>
          <p:cNvPr id="17" name="Picture 16"/>
          <p:cNvPicPr>
            <a:picLocks noChangeAspect="1"/>
          </p:cNvPicPr>
          <p:nvPr/>
        </p:nvPicPr>
        <p:blipFill>
          <a:blip r:embed="rId7"/>
          <a:stretch>
            <a:fillRect/>
          </a:stretch>
        </p:blipFill>
        <p:spPr>
          <a:xfrm>
            <a:off x="5006492" y="7939792"/>
            <a:ext cx="1287284" cy="17198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5"/>
          <p:cNvSpPr txBox="1">
            <a:spLocks noChangeArrowheads="1"/>
          </p:cNvSpPr>
          <p:nvPr/>
        </p:nvSpPr>
        <p:spPr bwMode="auto">
          <a:xfrm>
            <a:off x="3492500" y="2647950"/>
            <a:ext cx="1428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80" name="Text Box 11"/>
          <p:cNvSpPr txBox="1">
            <a:spLocks noChangeArrowheads="1"/>
          </p:cNvSpPr>
          <p:nvPr/>
        </p:nvSpPr>
        <p:spPr bwMode="auto">
          <a:xfrm>
            <a:off x="246622" y="377672"/>
            <a:ext cx="1031051"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December 2019</a:t>
            </a:r>
            <a:endParaRPr lang="en-GB" altLang="en-US" sz="900" b="1" dirty="0">
              <a:solidFill>
                <a:srgbClr val="4C4C4C"/>
              </a:solidFill>
              <a:latin typeface="+mj-lt"/>
            </a:endParaRPr>
          </a:p>
        </p:txBody>
      </p:sp>
      <p:sp>
        <p:nvSpPr>
          <p:cNvPr id="3082" name="Text Box 13"/>
          <p:cNvSpPr txBox="1">
            <a:spLocks noChangeArrowheads="1"/>
          </p:cNvSpPr>
          <p:nvPr/>
        </p:nvSpPr>
        <p:spPr bwMode="auto">
          <a:xfrm>
            <a:off x="5589240" y="377672"/>
            <a:ext cx="928459" cy="230832"/>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900" b="1" dirty="0" smtClean="0">
                <a:solidFill>
                  <a:srgbClr val="4C4C4C"/>
                </a:solidFill>
                <a:latin typeface="+mj-lt"/>
              </a:rPr>
              <a:t>Newsletter 12</a:t>
            </a:r>
            <a:endParaRPr lang="en-GB" altLang="en-US" sz="900" b="1" dirty="0">
              <a:solidFill>
                <a:srgbClr val="4C4C4C"/>
              </a:solidFill>
              <a:latin typeface="+mj-lt"/>
            </a:endParaRPr>
          </a:p>
        </p:txBody>
      </p:sp>
      <p:sp>
        <p:nvSpPr>
          <p:cNvPr id="7"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6201308" y="52336"/>
            <a:ext cx="530915" cy="246221"/>
          </a:xfrm>
          <a:prstGeom prst="rect">
            <a:avLst/>
          </a:prstGeom>
        </p:spPr>
        <p:txBody>
          <a:bodyPr wrap="none">
            <a:spAutoFit/>
          </a:bodyPr>
          <a:lstStyle/>
          <a:p>
            <a:r>
              <a:rPr lang="en-GB" sz="1000" dirty="0"/>
              <a:t>Page </a:t>
            </a:r>
            <a:r>
              <a:rPr lang="en-GB" sz="1000" dirty="0" smtClean="0"/>
              <a:t>6</a:t>
            </a:r>
            <a:endParaRPr lang="en-GB" sz="1000" dirty="0"/>
          </a:p>
        </p:txBody>
      </p:sp>
      <p:sp>
        <p:nvSpPr>
          <p:cNvPr id="9" name="TextBox 8"/>
          <p:cNvSpPr txBox="1"/>
          <p:nvPr/>
        </p:nvSpPr>
        <p:spPr>
          <a:xfrm>
            <a:off x="103201" y="8517396"/>
            <a:ext cx="6651595"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a:t>Thank you to our sponsors, donors, supporters and all who take an interest in SEDCU. Together we can continue to make our stated mission a reality. If you wish to donate you can do so through the website or by cheque made out to SEDCU and mailed to </a:t>
            </a:r>
            <a:r>
              <a:rPr lang="en-GB" sz="1100" b="1" dirty="0" err="1"/>
              <a:t>Lowstead</a:t>
            </a:r>
            <a:r>
              <a:rPr lang="en-GB" sz="1100" b="1" dirty="0"/>
              <a:t>, </a:t>
            </a:r>
            <a:r>
              <a:rPr lang="en-GB" sz="1100" b="1" dirty="0" err="1"/>
              <a:t>Highford</a:t>
            </a:r>
            <a:r>
              <a:rPr lang="en-GB" sz="1100" b="1" dirty="0"/>
              <a:t> Lane, Hexham NE46 2DP. Or you can pay online into the SEDCU account, sort code 20-74-81, account number 83561356. </a:t>
            </a:r>
            <a:endParaRPr lang="en-GB" sz="1100" b="1" dirty="0" smtClean="0"/>
          </a:p>
          <a:p>
            <a:pPr algn="just"/>
            <a:endParaRPr lang="en-GB" sz="1100" b="1" dirty="0"/>
          </a:p>
          <a:p>
            <a:pPr algn="ctr"/>
            <a:r>
              <a:rPr lang="en-GB" sz="1100" b="1" dirty="0"/>
              <a:t>Email us at </a:t>
            </a:r>
            <a:r>
              <a:rPr lang="en-GB" sz="1100" b="1" dirty="0">
                <a:hlinkClick r:id="rId3"/>
              </a:rPr>
              <a:t>info@sedcu.org.uk</a:t>
            </a:r>
            <a:r>
              <a:rPr lang="en-GB" sz="1100" b="1" dirty="0"/>
              <a:t> Visit us at </a:t>
            </a:r>
            <a:r>
              <a:rPr lang="en-GB" sz="1100" b="1" dirty="0">
                <a:hlinkClick r:id="rId4"/>
              </a:rPr>
              <a:t>www.sedcu.org.uk</a:t>
            </a:r>
            <a:r>
              <a:rPr lang="en-GB" sz="1100" b="1" dirty="0"/>
              <a:t> </a:t>
            </a:r>
            <a:endParaRPr lang="en-GB" sz="1100" dirty="0"/>
          </a:p>
        </p:txBody>
      </p:sp>
      <p:sp>
        <p:nvSpPr>
          <p:cNvPr id="10" name="TextBox 9"/>
          <p:cNvSpPr txBox="1"/>
          <p:nvPr/>
        </p:nvSpPr>
        <p:spPr>
          <a:xfrm>
            <a:off x="246622" y="2842062"/>
            <a:ext cx="6271077" cy="5801588"/>
          </a:xfrm>
          <a:prstGeom prst="rect">
            <a:avLst/>
          </a:prstGeom>
          <a:noFill/>
        </p:spPr>
        <p:txBody>
          <a:bodyPr wrap="square" rtlCol="0">
            <a:spAutoFit/>
          </a:bodyPr>
          <a:lstStyle/>
          <a:p>
            <a:r>
              <a:rPr lang="en-GB" sz="1100" b="1" u="sng" dirty="0" smtClean="0"/>
              <a:t>FUNDRAISING</a:t>
            </a:r>
          </a:p>
          <a:p>
            <a:endParaRPr lang="en-GB" sz="1000" dirty="0"/>
          </a:p>
          <a:p>
            <a:pPr algn="just"/>
            <a:r>
              <a:rPr lang="en-GB" sz="1000" dirty="0"/>
              <a:t>It looks as though 2019 will prove to have been a very positive year for SEDCU with a significant growth in income thanks to the generosity of our donors. However, this has been more than matched by increasing demands on our resources </a:t>
            </a:r>
            <a:r>
              <a:rPr lang="en-GB" sz="1000" dirty="0" smtClean="0"/>
              <a:t>to meet the needs of the </a:t>
            </a:r>
            <a:r>
              <a:rPr lang="en-GB" sz="1000" dirty="0"/>
              <a:t>children and schools, and we will need to do all we can to at least maintain our level of income next year</a:t>
            </a:r>
            <a:r>
              <a:rPr lang="en-GB" sz="1000" dirty="0" smtClean="0"/>
              <a:t>.</a:t>
            </a:r>
          </a:p>
          <a:p>
            <a:pPr algn="just"/>
            <a:endParaRPr lang="en-GB" sz="1000" dirty="0"/>
          </a:p>
          <a:p>
            <a:pPr algn="just"/>
            <a:r>
              <a:rPr lang="en-GB" sz="1000" dirty="0"/>
              <a:t>This year we were particularly grateful to our trustee Kate Coulson who took part in a triathlon in the Cotswolds which included a 1.2 mile swim, a 56 mile cycle and then a 13 mile half marathon – 70.2 miles in all!  She raised well over her £1000 target from her many sponsors, and this has been allocated to the Bursary Fund to meet the more costly needs of the older children. Our website explains how we will operate this Fund</a:t>
            </a:r>
            <a:r>
              <a:rPr lang="en-GB" sz="1000" dirty="0" smtClean="0"/>
              <a:t>.</a:t>
            </a:r>
          </a:p>
          <a:p>
            <a:pPr algn="just"/>
            <a:endParaRPr lang="en-GB" sz="1000" dirty="0"/>
          </a:p>
          <a:p>
            <a:pPr algn="just"/>
            <a:r>
              <a:rPr lang="en-GB" sz="1000" dirty="0"/>
              <a:t>We are delighted to report that Hexham Inner Wheel has nominated SEDCU as its international charity of the year, and they have already made an initial donation following a presentation about SEDCU at one of their meetings</a:t>
            </a:r>
            <a:r>
              <a:rPr lang="en-GB" sz="1000" dirty="0" smtClean="0"/>
              <a:t>.</a:t>
            </a:r>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smtClean="0"/>
          </a:p>
          <a:p>
            <a:pPr algn="just"/>
            <a:endParaRPr lang="en-GB" sz="1000" dirty="0"/>
          </a:p>
          <a:p>
            <a:pPr algn="just"/>
            <a:endParaRPr lang="en-GB" sz="1000" dirty="0"/>
          </a:p>
          <a:p>
            <a:pPr algn="just"/>
            <a:endParaRPr lang="en-GB" sz="1000" dirty="0" smtClean="0"/>
          </a:p>
          <a:p>
            <a:pPr algn="just"/>
            <a:r>
              <a:rPr lang="en-GB" sz="1000" dirty="0" smtClean="0"/>
              <a:t>We </a:t>
            </a:r>
            <a:r>
              <a:rPr lang="en-GB" sz="1000" dirty="0"/>
              <a:t>are also pleased to have created 5 Christmas hampers with an African theme, and people have been invited to pay for a numbered square in a 50 or 100 grid, the winning square ‘owner’ being awarded the hamper. Four of the five are pictured here.  This has raised over £500. </a:t>
            </a:r>
            <a:endParaRPr lang="en-GB" sz="1000" dirty="0" smtClean="0"/>
          </a:p>
          <a:p>
            <a:pPr algn="just"/>
            <a:endParaRPr lang="en-GB" sz="1000" dirty="0"/>
          </a:p>
          <a:p>
            <a:pPr algn="just"/>
            <a:r>
              <a:rPr lang="en-GB" sz="1000" dirty="0"/>
              <a:t>Could you help with our fundraising?  Could you perhaps run a coffee morning, </a:t>
            </a:r>
            <a:r>
              <a:rPr lang="en-GB" sz="1000" dirty="0" smtClean="0"/>
              <a:t>an </a:t>
            </a:r>
            <a:r>
              <a:rPr lang="en-GB" sz="1000" dirty="0"/>
              <a:t>afternoon tea, wine tasting, or a barbeque (when the weather warms up!)? Could you run a raffle or your own 100 squares hamper lottery?  Whatever you would like to do, the SEDCU trustees will be able to give you support.  If you would like to run a lunch or evening meal in aid of SEDCU, one of us will be delighted to tell the SEDCU story and illustrate this with some amazing slides, just give us the word and we will be there</a:t>
            </a:r>
            <a:r>
              <a:rPr lang="en-GB" sz="1000" dirty="0" smtClean="0"/>
              <a:t>!</a:t>
            </a:r>
            <a:endParaRPr lang="en-GB" dirty="0"/>
          </a:p>
        </p:txBody>
      </p:sp>
      <p:sp>
        <p:nvSpPr>
          <p:cNvPr id="12" name="TextBox 11"/>
          <p:cNvSpPr txBox="1"/>
          <p:nvPr/>
        </p:nvSpPr>
        <p:spPr>
          <a:xfrm>
            <a:off x="246622" y="755787"/>
            <a:ext cx="6271077"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b="1" u="sng" dirty="0"/>
              <a:t>IGANGA HIGH </a:t>
            </a:r>
            <a:r>
              <a:rPr lang="en-GB" sz="1000" b="1" u="sng" dirty="0" smtClean="0"/>
              <a:t>SCHOOL</a:t>
            </a:r>
          </a:p>
          <a:p>
            <a:endParaRPr lang="en-GB" sz="1000" dirty="0"/>
          </a:p>
          <a:p>
            <a:pPr algn="just"/>
            <a:r>
              <a:rPr lang="en-GB" sz="1000" dirty="0" smtClean="0"/>
              <a:t>			One </a:t>
            </a:r>
            <a:r>
              <a:rPr lang="en-GB" sz="1000" dirty="0"/>
              <a:t>of the blind children, G, sponsored through SEDCU for </a:t>
            </a:r>
            <a:r>
              <a:rPr lang="en-GB" sz="1000" dirty="0" smtClean="0"/>
              <a:t>			seven years, </a:t>
            </a:r>
            <a:r>
              <a:rPr lang="en-GB" sz="1000" dirty="0"/>
              <a:t>took his ‘O’ level exams at Hornby High </a:t>
            </a:r>
            <a:r>
              <a:rPr lang="en-GB" sz="1000" dirty="0" smtClean="0"/>
              <a:t>			School </a:t>
            </a:r>
            <a:r>
              <a:rPr lang="en-GB" sz="1000" dirty="0"/>
              <a:t>and decided he would move to </a:t>
            </a:r>
            <a:r>
              <a:rPr lang="en-GB" sz="1000" dirty="0" err="1"/>
              <a:t>Iganga</a:t>
            </a:r>
            <a:r>
              <a:rPr lang="en-GB" sz="1000" dirty="0"/>
              <a:t> to study for </a:t>
            </a:r>
            <a:r>
              <a:rPr lang="en-GB" sz="1000" dirty="0" smtClean="0"/>
              <a:t>			his </a:t>
            </a:r>
            <a:r>
              <a:rPr lang="en-GB" sz="1000" dirty="0"/>
              <a:t>‘A’ levels.  This is a girl’s school with a mixed unit for </a:t>
            </a:r>
            <a:r>
              <a:rPr lang="en-GB" sz="1000" dirty="0" smtClean="0"/>
              <a:t>			blind </a:t>
            </a:r>
            <a:r>
              <a:rPr lang="en-GB" sz="1000" dirty="0"/>
              <a:t>children. He has just taken his exams. We paid G a </a:t>
            </a:r>
            <a:r>
              <a:rPr lang="en-GB" sz="1000" dirty="0" smtClean="0"/>
              <a:t>			visit </a:t>
            </a:r>
            <a:r>
              <a:rPr lang="en-GB" sz="1000" dirty="0"/>
              <a:t>and found that he was doing well. Both he and his </a:t>
            </a:r>
            <a:r>
              <a:rPr lang="en-GB" sz="1000" dirty="0" smtClean="0"/>
              <a:t>			teacher </a:t>
            </a:r>
            <a:r>
              <a:rPr lang="en-GB" sz="1000" dirty="0"/>
              <a:t>are optimistic about his prospects of going to </a:t>
            </a:r>
            <a:r>
              <a:rPr lang="en-GB" sz="1000" dirty="0" smtClean="0"/>
              <a:t>			University </a:t>
            </a:r>
            <a:r>
              <a:rPr lang="en-GB" sz="1000" dirty="0"/>
              <a:t>next year, either to study </a:t>
            </a:r>
            <a:r>
              <a:rPr lang="en-GB" sz="1000" dirty="0" smtClean="0"/>
              <a:t>Law </a:t>
            </a:r>
            <a:r>
              <a:rPr lang="en-GB" sz="1000" dirty="0"/>
              <a:t>or English, in the </a:t>
            </a:r>
            <a:r>
              <a:rPr lang="en-GB" sz="1000" dirty="0" smtClean="0"/>
              <a:t>			latter </a:t>
            </a:r>
            <a:r>
              <a:rPr lang="en-GB" sz="1000" dirty="0"/>
              <a:t>case with a view of training as a teacher in due </a:t>
            </a:r>
            <a:r>
              <a:rPr lang="en-GB" sz="1000" dirty="0" smtClean="0"/>
              <a:t>			course.</a:t>
            </a:r>
            <a:endParaRPr lang="en-GB" sz="1000" dirty="0"/>
          </a:p>
        </p:txBody>
      </p:sp>
      <p:pic>
        <p:nvPicPr>
          <p:cNvPr id="17" name="Picture 16"/>
          <p:cNvPicPr>
            <a:picLocks noChangeAspect="1"/>
          </p:cNvPicPr>
          <p:nvPr/>
        </p:nvPicPr>
        <p:blipFill>
          <a:blip r:embed="rId5"/>
          <a:stretch>
            <a:fillRect/>
          </a:stretch>
        </p:blipFill>
        <p:spPr>
          <a:xfrm>
            <a:off x="656692" y="1128985"/>
            <a:ext cx="2097148" cy="1395296"/>
          </a:xfrm>
          <a:prstGeom prst="rect">
            <a:avLst/>
          </a:prstGeom>
        </p:spPr>
      </p:pic>
      <p:pic>
        <p:nvPicPr>
          <p:cNvPr id="18" name="Picture 17"/>
          <p:cNvPicPr>
            <a:picLocks noChangeAspect="1"/>
          </p:cNvPicPr>
          <p:nvPr/>
        </p:nvPicPr>
        <p:blipFill>
          <a:blip r:embed="rId6"/>
          <a:stretch>
            <a:fillRect/>
          </a:stretch>
        </p:blipFill>
        <p:spPr>
          <a:xfrm>
            <a:off x="342826" y="5277036"/>
            <a:ext cx="1221606" cy="1625172"/>
          </a:xfrm>
          <a:prstGeom prst="rect">
            <a:avLst/>
          </a:prstGeom>
        </p:spPr>
      </p:pic>
      <p:pic>
        <p:nvPicPr>
          <p:cNvPr id="19" name="Picture 18"/>
          <p:cNvPicPr>
            <a:picLocks noChangeAspect="1"/>
          </p:cNvPicPr>
          <p:nvPr/>
        </p:nvPicPr>
        <p:blipFill>
          <a:blip r:embed="rId7"/>
          <a:stretch>
            <a:fillRect/>
          </a:stretch>
        </p:blipFill>
        <p:spPr>
          <a:xfrm>
            <a:off x="1869202" y="5281813"/>
            <a:ext cx="1211204" cy="1620395"/>
          </a:xfrm>
          <a:prstGeom prst="rect">
            <a:avLst/>
          </a:prstGeom>
        </p:spPr>
      </p:pic>
      <p:pic>
        <p:nvPicPr>
          <p:cNvPr id="20" name="Picture 19"/>
          <p:cNvPicPr>
            <a:picLocks noChangeAspect="1"/>
          </p:cNvPicPr>
          <p:nvPr/>
        </p:nvPicPr>
        <p:blipFill>
          <a:blip r:embed="rId8"/>
          <a:stretch>
            <a:fillRect/>
          </a:stretch>
        </p:blipFill>
        <p:spPr>
          <a:xfrm>
            <a:off x="3428999" y="5270544"/>
            <a:ext cx="1220973" cy="1631664"/>
          </a:xfrm>
          <a:prstGeom prst="rect">
            <a:avLst/>
          </a:prstGeom>
        </p:spPr>
      </p:pic>
      <p:pic>
        <p:nvPicPr>
          <p:cNvPr id="21" name="Picture 20"/>
          <p:cNvPicPr>
            <a:picLocks noChangeAspect="1"/>
          </p:cNvPicPr>
          <p:nvPr/>
        </p:nvPicPr>
        <p:blipFill>
          <a:blip r:embed="rId9"/>
          <a:stretch>
            <a:fillRect/>
          </a:stretch>
        </p:blipFill>
        <p:spPr>
          <a:xfrm>
            <a:off x="4998565" y="5348696"/>
            <a:ext cx="1524132" cy="1475360"/>
          </a:xfrm>
          <a:prstGeom prst="rect">
            <a:avLst/>
          </a:prstGeom>
        </p:spPr>
      </p:pic>
    </p:spTree>
    <p:extLst>
      <p:ext uri="{BB962C8B-B14F-4D97-AF65-F5344CB8AC3E}">
        <p14:creationId xmlns:p14="http://schemas.microsoft.com/office/powerpoint/2010/main" val="4202214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24131</TotalTime>
  <Words>2327</Words>
  <Application>Microsoft Office PowerPoint</Application>
  <PresentationFormat>A4 Paper (210x297 mm)</PresentationFormat>
  <Paragraphs>237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MS PGothic</vt:lpstr>
      <vt:lpstr>Arial</vt:lpstr>
      <vt:lpstr>Calibri</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Rebecca Lynch</cp:lastModifiedBy>
  <cp:revision>429</cp:revision>
  <dcterms:created xsi:type="dcterms:W3CDTF">2007-10-10T08:29:48Z</dcterms:created>
  <dcterms:modified xsi:type="dcterms:W3CDTF">2019-12-31T16:54:18Z</dcterms:modified>
</cp:coreProperties>
</file>